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506" r:id="rId2"/>
    <p:sldId id="507" r:id="rId3"/>
    <p:sldId id="508" r:id="rId4"/>
    <p:sldId id="509" r:id="rId5"/>
    <p:sldId id="510" r:id="rId6"/>
    <p:sldId id="511" r:id="rId7"/>
    <p:sldId id="512" r:id="rId8"/>
    <p:sldId id="532" r:id="rId9"/>
    <p:sldId id="533" r:id="rId10"/>
    <p:sldId id="534" r:id="rId11"/>
    <p:sldId id="516" r:id="rId12"/>
    <p:sldId id="517" r:id="rId13"/>
    <p:sldId id="518" r:id="rId14"/>
    <p:sldId id="541" r:id="rId15"/>
    <p:sldId id="542" r:id="rId16"/>
    <p:sldId id="543" r:id="rId17"/>
    <p:sldId id="547" r:id="rId18"/>
    <p:sldId id="544" r:id="rId19"/>
    <p:sldId id="545" r:id="rId20"/>
    <p:sldId id="546" r:id="rId21"/>
    <p:sldId id="537" r:id="rId22"/>
    <p:sldId id="519" r:id="rId23"/>
    <p:sldId id="536" r:id="rId24"/>
    <p:sldId id="520" r:id="rId25"/>
    <p:sldId id="521" r:id="rId26"/>
    <p:sldId id="535" r:id="rId27"/>
    <p:sldId id="522" r:id="rId28"/>
    <p:sldId id="523" r:id="rId29"/>
    <p:sldId id="524" r:id="rId30"/>
    <p:sldId id="525" r:id="rId31"/>
    <p:sldId id="526" r:id="rId32"/>
    <p:sldId id="527" r:id="rId33"/>
    <p:sldId id="528" r:id="rId34"/>
    <p:sldId id="529" r:id="rId35"/>
    <p:sldId id="530" r:id="rId36"/>
    <p:sldId id="540" r:id="rId37"/>
    <p:sldId id="531" r:id="rId38"/>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C00"/>
    <a:srgbClr val="FF5D00"/>
    <a:srgbClr val="3F80CD"/>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67"/>
    <p:restoredTop sz="96208"/>
  </p:normalViewPr>
  <p:slideViewPr>
    <p:cSldViewPr snapToGrid="0" snapToObjects="1">
      <p:cViewPr varScale="1">
        <p:scale>
          <a:sx n="111" d="100"/>
          <a:sy n="111" d="100"/>
        </p:scale>
        <p:origin x="200" y="9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5/2/21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5/2/21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a:t>
            </a:r>
          </a:p>
          <a:p>
            <a:pPr marL="171450" indent="-171450">
              <a:buFontTx/>
              <a:buChar char="-"/>
            </a:pPr>
            <a:r>
              <a:rPr lang="en-US" dirty="0"/>
              <a:t>Department &amp; DS Program</a:t>
            </a:r>
          </a:p>
          <a:p>
            <a:pPr marL="171450" indent="-171450">
              <a:buFontTx/>
              <a:buChar char="-"/>
            </a:pPr>
            <a:r>
              <a:rPr lang="en-US" dirty="0"/>
              <a:t>I work in…</a:t>
            </a:r>
          </a:p>
          <a:p>
            <a:pPr marL="171450" indent="-171450">
              <a:buFontTx/>
              <a:buChar char="-"/>
            </a:pPr>
            <a:r>
              <a:rPr lang="en-US" dirty="0"/>
              <a:t>I’m here to…</a:t>
            </a:r>
          </a:p>
          <a:p>
            <a:pPr marL="171450" indent="-171450">
              <a:buFontTx/>
              <a:buChar char="-"/>
            </a:pPr>
            <a:r>
              <a:rPr lang="en-US" dirty="0"/>
              <a:t>This will be the first of three lectures this spring focused on ways data science is positioned to change (and beginning to change) clinical practice. We’re doing this because we think these technologies are going to have a major impact on the way you practice medicine, and we want you to be ready for them.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02816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1362154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3280332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to note here – just because moving in one direction lowers the loss, doesn’t mean we can move in that direction indefinitely</a:t>
            </a:r>
          </a:p>
        </p:txBody>
      </p:sp>
      <p:sp>
        <p:nvSpPr>
          <p:cNvPr id="4" name="Slide Number Placeholder 3"/>
          <p:cNvSpPr>
            <a:spLocks noGrp="1"/>
          </p:cNvSpPr>
          <p:nvPr>
            <p:ph type="sldNum" sz="quarter" idx="5"/>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29883512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1833812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Willingness</a:t>
            </a:r>
            <a:r>
              <a:rPr lang="en-US" baseline="0" dirty="0"/>
              <a:t> to embrace complex models </a:t>
            </a:r>
            <a:r>
              <a:rPr lang="en-US" baseline="0" dirty="0">
                <a:sym typeface="Wingdings" panose="05000000000000000000" pitchFamily="2" charset="2"/>
              </a:rPr>
              <a:t> need this better approach to overfitting.</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30</a:t>
            </a:fld>
            <a:endParaRPr lang="en-US"/>
          </a:p>
        </p:txBody>
      </p:sp>
    </p:spTree>
    <p:extLst>
      <p:ext uri="{BB962C8B-B14F-4D97-AF65-F5344CB8AC3E}">
        <p14:creationId xmlns:p14="http://schemas.microsoft.com/office/powerpoint/2010/main" val="31482883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Fair question: why is left better than right? If we knew that our observations were perfect, and that x was the only thing that affected y, then we’d need a function that goes through all points perfectly</a:t>
            </a:r>
          </a:p>
          <a:p>
            <a:r>
              <a:rPr lang="en-US" dirty="0"/>
              <a:t>But, there’s randomness. Or, at least there are things affecting y other than x.</a:t>
            </a:r>
          </a:p>
        </p:txBody>
      </p:sp>
      <p:sp>
        <p:nvSpPr>
          <p:cNvPr id="4" name="Slide Number Placeholder 3"/>
          <p:cNvSpPr>
            <a:spLocks noGrp="1"/>
          </p:cNvSpPr>
          <p:nvPr>
            <p:ph type="sldNum" sz="quarter" idx="5"/>
          </p:nvPr>
        </p:nvSpPr>
        <p:spPr/>
        <p:txBody>
          <a:bodyPr/>
          <a:lstStyle/>
          <a:p>
            <a:fld id="{DB333E9F-084A-8543-BC6F-0AE70009C29B}" type="slidenum">
              <a:rPr lang="en-US" smtClean="0"/>
              <a:t>32</a:t>
            </a:fld>
            <a:endParaRPr lang="en-US"/>
          </a:p>
        </p:txBody>
      </p:sp>
    </p:spTree>
    <p:extLst>
      <p:ext uri="{BB962C8B-B14F-4D97-AF65-F5344CB8AC3E}">
        <p14:creationId xmlns:p14="http://schemas.microsoft.com/office/powerpoint/2010/main" val="3402760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8-order fit will take some big parameter values – we penalize them, we prevent this</a:t>
            </a:r>
          </a:p>
        </p:txBody>
      </p:sp>
      <p:sp>
        <p:nvSpPr>
          <p:cNvPr id="4" name="Slide Number Placeholder 3"/>
          <p:cNvSpPr>
            <a:spLocks noGrp="1"/>
          </p:cNvSpPr>
          <p:nvPr>
            <p:ph type="sldNum" sz="quarter" idx="5"/>
          </p:nvPr>
        </p:nvSpPr>
        <p:spPr/>
        <p:txBody>
          <a:bodyPr/>
          <a:lstStyle/>
          <a:p>
            <a:fld id="{DB333E9F-084A-8543-BC6F-0AE70009C29B}" type="slidenum">
              <a:rPr lang="en-US" smtClean="0"/>
              <a:t>33</a:t>
            </a:fld>
            <a:endParaRPr lang="en-US"/>
          </a:p>
        </p:txBody>
      </p:sp>
    </p:spTree>
    <p:extLst>
      <p:ext uri="{BB962C8B-B14F-4D97-AF65-F5344CB8AC3E}">
        <p14:creationId xmlns:p14="http://schemas.microsoft.com/office/powerpoint/2010/main" val="4118615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for all we know, the right-most model could be good. To find out? Try out some new data you haven’t seen before.</a:t>
            </a:r>
          </a:p>
        </p:txBody>
      </p:sp>
      <p:sp>
        <p:nvSpPr>
          <p:cNvPr id="4" name="Slide Number Placeholder 3"/>
          <p:cNvSpPr>
            <a:spLocks noGrp="1"/>
          </p:cNvSpPr>
          <p:nvPr>
            <p:ph type="sldNum" sz="quarter" idx="5"/>
          </p:nvPr>
        </p:nvSpPr>
        <p:spPr/>
        <p:txBody>
          <a:bodyPr/>
          <a:lstStyle/>
          <a:p>
            <a:fld id="{DB333E9F-084A-8543-BC6F-0AE70009C29B}" type="slidenum">
              <a:rPr lang="en-US" smtClean="0"/>
              <a:t>34</a:t>
            </a:fld>
            <a:endParaRPr lang="en-US"/>
          </a:p>
        </p:txBody>
      </p:sp>
    </p:spTree>
    <p:extLst>
      <p:ext uri="{BB962C8B-B14F-4D97-AF65-F5344CB8AC3E}">
        <p14:creationId xmlns:p14="http://schemas.microsoft.com/office/powerpoint/2010/main" val="47299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mean square error, normalized mean square error, </a:t>
            </a:r>
            <a:r>
              <a:rPr lang="en-US" dirty="0" err="1"/>
              <a:t>etc</a:t>
            </a:r>
            <a:r>
              <a:rPr lang="en-US" dirty="0"/>
              <a:t>, but these</a:t>
            </a:r>
            <a:r>
              <a:rPr lang="en-US" baseline="0" dirty="0"/>
              <a:t> are the essentials</a:t>
            </a:r>
          </a:p>
          <a:p>
            <a:r>
              <a:rPr lang="en-US" baseline="0" dirty="0"/>
              <a:t>Other ways to measure distance between the prediction and the truth that might be appropriate for specific applications</a:t>
            </a:r>
          </a:p>
          <a:p>
            <a:endParaRPr lang="en-US" baseline="0" dirty="0"/>
          </a:p>
          <a:p>
            <a:r>
              <a:rPr lang="en-US" baseline="0" dirty="0"/>
              <a:t>Note that Normalized MSE is 1-R^2</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514899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mean square error, normalized mean square error, </a:t>
            </a:r>
            <a:r>
              <a:rPr lang="en-US" dirty="0" err="1"/>
              <a:t>etc</a:t>
            </a:r>
            <a:r>
              <a:rPr lang="en-US" dirty="0"/>
              <a:t>, but these</a:t>
            </a:r>
            <a:r>
              <a:rPr lang="en-US" baseline="0" dirty="0"/>
              <a:t> are the essentials</a:t>
            </a:r>
          </a:p>
          <a:p>
            <a:r>
              <a:rPr lang="en-US" baseline="0" dirty="0"/>
              <a:t>Other ways to measure distance between the prediction and the truth that might be appropriate for specific applications</a:t>
            </a:r>
          </a:p>
          <a:p>
            <a:endParaRPr lang="en-US" baseline="0" dirty="0"/>
          </a:p>
          <a:p>
            <a:r>
              <a:rPr lang="en-US" baseline="0" dirty="0"/>
              <a:t>Note that Normalized MSE is 1-R^2</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5</a:t>
            </a:fld>
            <a:endParaRPr lang="en-US"/>
          </a:p>
        </p:txBody>
      </p:sp>
    </p:spTree>
    <p:extLst>
      <p:ext uri="{BB962C8B-B14F-4D97-AF65-F5344CB8AC3E}">
        <p14:creationId xmlns:p14="http://schemas.microsoft.com/office/powerpoint/2010/main" val="3011587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Root mean square error, normalized mean square error, </a:t>
            </a:r>
            <a:r>
              <a:rPr lang="en-US" dirty="0" err="1"/>
              <a:t>etc</a:t>
            </a:r>
            <a:r>
              <a:rPr lang="en-US" dirty="0"/>
              <a:t>, but these</a:t>
            </a:r>
            <a:r>
              <a:rPr lang="en-US" baseline="0" dirty="0"/>
              <a:t> are the essentials</a:t>
            </a:r>
          </a:p>
          <a:p>
            <a:r>
              <a:rPr lang="en-US" baseline="0" dirty="0"/>
              <a:t>Other ways to measure distance between the prediction and the truth that might be appropriate for specific applications</a:t>
            </a:r>
          </a:p>
          <a:p>
            <a:endParaRPr lang="en-US" baseline="0" dirty="0"/>
          </a:p>
          <a:p>
            <a:r>
              <a:rPr lang="en-US" baseline="0" dirty="0"/>
              <a:t>Note that Normalized MSE is 1-R^2</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6</a:t>
            </a:fld>
            <a:endParaRPr lang="en-US"/>
          </a:p>
        </p:txBody>
      </p:sp>
    </p:spTree>
    <p:extLst>
      <p:ext uri="{BB962C8B-B14F-4D97-AF65-F5344CB8AC3E}">
        <p14:creationId xmlns:p14="http://schemas.microsoft.com/office/powerpoint/2010/main" val="254327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3609355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8</a:t>
            </a:fld>
            <a:endParaRPr lang="en-US"/>
          </a:p>
        </p:txBody>
      </p:sp>
    </p:spTree>
    <p:extLst>
      <p:ext uri="{BB962C8B-B14F-4D97-AF65-F5344CB8AC3E}">
        <p14:creationId xmlns:p14="http://schemas.microsoft.com/office/powerpoint/2010/main" val="371971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9</a:t>
            </a:fld>
            <a:endParaRPr lang="en-US"/>
          </a:p>
        </p:txBody>
      </p:sp>
    </p:spTree>
    <p:extLst>
      <p:ext uri="{BB962C8B-B14F-4D97-AF65-F5344CB8AC3E}">
        <p14:creationId xmlns:p14="http://schemas.microsoft.com/office/powerpoint/2010/main" val="30323488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152155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called the likelihood.</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21137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6687" indent="0" algn="ctr">
              <a:buNone/>
              <a:defRPr>
                <a:solidFill>
                  <a:schemeClr val="tx1">
                    <a:tint val="75000"/>
                  </a:schemeClr>
                </a:solidFill>
              </a:defRPr>
            </a:lvl2pPr>
            <a:lvl3pPr marL="913374" indent="0" algn="ctr">
              <a:buNone/>
              <a:defRPr>
                <a:solidFill>
                  <a:schemeClr val="tx1">
                    <a:tint val="75000"/>
                  </a:schemeClr>
                </a:solidFill>
              </a:defRPr>
            </a:lvl3pPr>
            <a:lvl4pPr marL="1370061" indent="0" algn="ctr">
              <a:buNone/>
              <a:defRPr>
                <a:solidFill>
                  <a:schemeClr val="tx1">
                    <a:tint val="75000"/>
                  </a:schemeClr>
                </a:solidFill>
              </a:defRPr>
            </a:lvl4pPr>
            <a:lvl5pPr marL="1826748" indent="0" algn="ctr">
              <a:buNone/>
              <a:defRPr>
                <a:solidFill>
                  <a:schemeClr val="tx1">
                    <a:tint val="75000"/>
                  </a:schemeClr>
                </a:solidFill>
              </a:defRPr>
            </a:lvl5pPr>
            <a:lvl6pPr marL="2283435" indent="0" algn="ctr">
              <a:buNone/>
              <a:defRPr>
                <a:solidFill>
                  <a:schemeClr val="tx1">
                    <a:tint val="75000"/>
                  </a:schemeClr>
                </a:solidFill>
              </a:defRPr>
            </a:lvl6pPr>
            <a:lvl7pPr marL="2740122" indent="0" algn="ctr">
              <a:buNone/>
              <a:defRPr>
                <a:solidFill>
                  <a:schemeClr val="tx1">
                    <a:tint val="75000"/>
                  </a:schemeClr>
                </a:solidFill>
              </a:defRPr>
            </a:lvl7pPr>
            <a:lvl8pPr marL="3196809" indent="0" algn="ctr">
              <a:buNone/>
              <a:defRPr>
                <a:solidFill>
                  <a:schemeClr val="tx1">
                    <a:tint val="75000"/>
                  </a:schemeClr>
                </a:solidFill>
              </a:defRPr>
            </a:lvl8pPr>
            <a:lvl9pPr marL="365349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056131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663422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2"/>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2"/>
            <a:ext cx="6019800" cy="329088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343337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015690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996"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1998">
                <a:solidFill>
                  <a:schemeClr val="tx1">
                    <a:tint val="75000"/>
                  </a:schemeClr>
                </a:solidFill>
              </a:defRPr>
            </a:lvl1pPr>
            <a:lvl2pPr marL="456687" indent="0">
              <a:buNone/>
              <a:defRPr sz="1798">
                <a:solidFill>
                  <a:schemeClr val="tx1">
                    <a:tint val="75000"/>
                  </a:schemeClr>
                </a:solidFill>
              </a:defRPr>
            </a:lvl2pPr>
            <a:lvl3pPr marL="913374" indent="0">
              <a:buNone/>
              <a:defRPr sz="1598">
                <a:solidFill>
                  <a:schemeClr val="tx1">
                    <a:tint val="75000"/>
                  </a:schemeClr>
                </a:solidFill>
              </a:defRPr>
            </a:lvl3pPr>
            <a:lvl4pPr marL="1370061" indent="0">
              <a:buNone/>
              <a:defRPr sz="1398">
                <a:solidFill>
                  <a:schemeClr val="tx1">
                    <a:tint val="75000"/>
                  </a:schemeClr>
                </a:solidFill>
              </a:defRPr>
            </a:lvl4pPr>
            <a:lvl5pPr marL="1826748" indent="0">
              <a:buNone/>
              <a:defRPr sz="1398">
                <a:solidFill>
                  <a:schemeClr val="tx1">
                    <a:tint val="75000"/>
                  </a:schemeClr>
                </a:solidFill>
              </a:defRPr>
            </a:lvl5pPr>
            <a:lvl6pPr marL="2283435" indent="0">
              <a:buNone/>
              <a:defRPr sz="1398">
                <a:solidFill>
                  <a:schemeClr val="tx1">
                    <a:tint val="75000"/>
                  </a:schemeClr>
                </a:solidFill>
              </a:defRPr>
            </a:lvl6pPr>
            <a:lvl7pPr marL="2740122" indent="0">
              <a:buNone/>
              <a:defRPr sz="1398">
                <a:solidFill>
                  <a:schemeClr val="tx1">
                    <a:tint val="75000"/>
                  </a:schemeClr>
                </a:solidFill>
              </a:defRPr>
            </a:lvl7pPr>
            <a:lvl8pPr marL="3196809" indent="0">
              <a:buNone/>
              <a:defRPr sz="1398">
                <a:solidFill>
                  <a:schemeClr val="tx1">
                    <a:tint val="75000"/>
                  </a:schemeClr>
                </a:solidFill>
              </a:defRPr>
            </a:lvl8pPr>
            <a:lvl9pPr marL="3653496" indent="0">
              <a:buNone/>
              <a:defRPr sz="1398">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57648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797"/>
            </a:lvl1pPr>
            <a:lvl2pPr>
              <a:defRPr sz="2398"/>
            </a:lvl2pPr>
            <a:lvl3pPr>
              <a:defRPr sz="1998"/>
            </a:lvl3pPr>
            <a:lvl4pPr>
              <a:defRPr sz="1798"/>
            </a:lvl4pPr>
            <a:lvl5pPr>
              <a:defRPr sz="1798"/>
            </a:lvl5pPr>
            <a:lvl6pPr>
              <a:defRPr sz="1798"/>
            </a:lvl6pPr>
            <a:lvl7pPr>
              <a:defRPr sz="1798"/>
            </a:lvl7pPr>
            <a:lvl8pPr>
              <a:defRPr sz="1798"/>
            </a:lvl8pPr>
            <a:lvl9pPr>
              <a:defRPr sz="17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797"/>
            </a:lvl1pPr>
            <a:lvl2pPr>
              <a:defRPr sz="2398"/>
            </a:lvl2pPr>
            <a:lvl3pPr>
              <a:defRPr sz="1998"/>
            </a:lvl3pPr>
            <a:lvl4pPr>
              <a:defRPr sz="1798"/>
            </a:lvl4pPr>
            <a:lvl5pPr>
              <a:defRPr sz="1798"/>
            </a:lvl5pPr>
            <a:lvl6pPr>
              <a:defRPr sz="1798"/>
            </a:lvl6pPr>
            <a:lvl7pPr>
              <a:defRPr sz="1798"/>
            </a:lvl7pPr>
            <a:lvl8pPr>
              <a:defRPr sz="1798"/>
            </a:lvl8pPr>
            <a:lvl9pPr>
              <a:defRPr sz="17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8740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151335"/>
            <a:ext cx="4040188" cy="479822"/>
          </a:xfrm>
        </p:spPr>
        <p:txBody>
          <a:bodyPr anchor="b"/>
          <a:lstStyle>
            <a:lvl1pPr marL="0" indent="0">
              <a:buNone/>
              <a:defRPr sz="2398" b="1"/>
            </a:lvl1pPr>
            <a:lvl2pPr marL="456687" indent="0">
              <a:buNone/>
              <a:defRPr sz="1998" b="1"/>
            </a:lvl2pPr>
            <a:lvl3pPr marL="913374" indent="0">
              <a:buNone/>
              <a:defRPr sz="1798" b="1"/>
            </a:lvl3pPr>
            <a:lvl4pPr marL="1370061" indent="0">
              <a:buNone/>
              <a:defRPr sz="1598" b="1"/>
            </a:lvl4pPr>
            <a:lvl5pPr marL="1826748" indent="0">
              <a:buNone/>
              <a:defRPr sz="1598" b="1"/>
            </a:lvl5pPr>
            <a:lvl6pPr marL="2283435" indent="0">
              <a:buNone/>
              <a:defRPr sz="1598" b="1"/>
            </a:lvl6pPr>
            <a:lvl7pPr marL="2740122" indent="0">
              <a:buNone/>
              <a:defRPr sz="1598" b="1"/>
            </a:lvl7pPr>
            <a:lvl8pPr marL="3196809" indent="0">
              <a:buNone/>
              <a:defRPr sz="1598" b="1"/>
            </a:lvl8pPr>
            <a:lvl9pPr marL="3653496" indent="0">
              <a:buNone/>
              <a:defRPr sz="1598" b="1"/>
            </a:lvl9pPr>
          </a:lstStyle>
          <a:p>
            <a:pPr lvl="0"/>
            <a:r>
              <a:rPr lang="en-US"/>
              <a:t>Edit Master text styles</a:t>
            </a:r>
          </a:p>
        </p:txBody>
      </p:sp>
      <p:sp>
        <p:nvSpPr>
          <p:cNvPr id="4" name="Content Placeholder 3"/>
          <p:cNvSpPr>
            <a:spLocks noGrp="1"/>
          </p:cNvSpPr>
          <p:nvPr>
            <p:ph sz="half" idx="2"/>
          </p:nvPr>
        </p:nvSpPr>
        <p:spPr>
          <a:xfrm>
            <a:off x="457201" y="1631156"/>
            <a:ext cx="4040188" cy="2963466"/>
          </a:xfrm>
        </p:spPr>
        <p:txBody>
          <a:bodyPr/>
          <a:lstStyle>
            <a:lvl1pPr>
              <a:defRPr sz="2398"/>
            </a:lvl1pPr>
            <a:lvl2pPr>
              <a:defRPr sz="1998"/>
            </a:lvl2pPr>
            <a:lvl3pPr>
              <a:defRPr sz="1798"/>
            </a:lvl3pPr>
            <a:lvl4pPr>
              <a:defRPr sz="1598"/>
            </a:lvl4pPr>
            <a:lvl5pPr>
              <a:defRPr sz="1598"/>
            </a:lvl5pPr>
            <a:lvl6pPr>
              <a:defRPr sz="1598"/>
            </a:lvl6pPr>
            <a:lvl7pPr>
              <a:defRPr sz="1598"/>
            </a:lvl7pPr>
            <a:lvl8pPr>
              <a:defRPr sz="1598"/>
            </a:lvl8pPr>
            <a:lvl9pPr>
              <a:defRPr sz="15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335"/>
            <a:ext cx="4041776" cy="479822"/>
          </a:xfrm>
        </p:spPr>
        <p:txBody>
          <a:bodyPr anchor="b"/>
          <a:lstStyle>
            <a:lvl1pPr marL="0" indent="0">
              <a:buNone/>
              <a:defRPr sz="2398" b="1"/>
            </a:lvl1pPr>
            <a:lvl2pPr marL="456687" indent="0">
              <a:buNone/>
              <a:defRPr sz="1998" b="1"/>
            </a:lvl2pPr>
            <a:lvl3pPr marL="913374" indent="0">
              <a:buNone/>
              <a:defRPr sz="1798" b="1"/>
            </a:lvl3pPr>
            <a:lvl4pPr marL="1370061" indent="0">
              <a:buNone/>
              <a:defRPr sz="1598" b="1"/>
            </a:lvl4pPr>
            <a:lvl5pPr marL="1826748" indent="0">
              <a:buNone/>
              <a:defRPr sz="1598" b="1"/>
            </a:lvl5pPr>
            <a:lvl6pPr marL="2283435" indent="0">
              <a:buNone/>
              <a:defRPr sz="1598" b="1"/>
            </a:lvl6pPr>
            <a:lvl7pPr marL="2740122" indent="0">
              <a:buNone/>
              <a:defRPr sz="1598" b="1"/>
            </a:lvl7pPr>
            <a:lvl8pPr marL="3196809" indent="0">
              <a:buNone/>
              <a:defRPr sz="1598" b="1"/>
            </a:lvl8pPr>
            <a:lvl9pPr marL="3653496" indent="0">
              <a:buNone/>
              <a:defRPr sz="1598" b="1"/>
            </a:lvl9pPr>
          </a:lstStyle>
          <a:p>
            <a:pPr lvl="0"/>
            <a:r>
              <a:rPr lang="en-US"/>
              <a:t>Edit Master text styles</a:t>
            </a:r>
          </a:p>
        </p:txBody>
      </p:sp>
      <p:sp>
        <p:nvSpPr>
          <p:cNvPr id="6" name="Content Placeholder 5"/>
          <p:cNvSpPr>
            <a:spLocks noGrp="1"/>
          </p:cNvSpPr>
          <p:nvPr>
            <p:ph sz="quarter" idx="4"/>
          </p:nvPr>
        </p:nvSpPr>
        <p:spPr>
          <a:xfrm>
            <a:off x="4645027" y="1631156"/>
            <a:ext cx="4041776" cy="2963466"/>
          </a:xfrm>
        </p:spPr>
        <p:txBody>
          <a:bodyPr/>
          <a:lstStyle>
            <a:lvl1pPr>
              <a:defRPr sz="2398"/>
            </a:lvl1pPr>
            <a:lvl2pPr>
              <a:defRPr sz="1998"/>
            </a:lvl2pPr>
            <a:lvl3pPr>
              <a:defRPr sz="1798"/>
            </a:lvl3pPr>
            <a:lvl4pPr>
              <a:defRPr sz="1598"/>
            </a:lvl4pPr>
            <a:lvl5pPr>
              <a:defRPr sz="1598"/>
            </a:lvl5pPr>
            <a:lvl6pPr>
              <a:defRPr sz="1598"/>
            </a:lvl6pPr>
            <a:lvl7pPr>
              <a:defRPr sz="1598"/>
            </a:lvl7pPr>
            <a:lvl8pPr>
              <a:defRPr sz="1598"/>
            </a:lvl8pPr>
            <a:lvl9pPr>
              <a:defRPr sz="15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8" name="Footer Placeholder 7"/>
          <p:cNvSpPr>
            <a:spLocks noGrp="1"/>
          </p:cNvSpPr>
          <p:nvPr>
            <p:ph type="ftr" sz="quarter" idx="11"/>
          </p:nvPr>
        </p:nvSpPr>
        <p:spPr>
          <a:xfrm>
            <a:off x="3124200" y="4767263"/>
            <a:ext cx="2895600" cy="273844"/>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766596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4" name="Footer Placeholder 3"/>
          <p:cNvSpPr>
            <a:spLocks noGrp="1"/>
          </p:cNvSpPr>
          <p:nvPr>
            <p:ph type="ftr" sz="quarter" idx="11"/>
          </p:nvPr>
        </p:nvSpPr>
        <p:spPr>
          <a:xfrm>
            <a:off x="3124200" y="4767263"/>
            <a:ext cx="2895600" cy="273844"/>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514667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3" name="Footer Placeholder 2"/>
          <p:cNvSpPr>
            <a:spLocks noGrp="1"/>
          </p:cNvSpPr>
          <p:nvPr>
            <p:ph type="ftr" sz="quarter" idx="11"/>
          </p:nvPr>
        </p:nvSpPr>
        <p:spPr>
          <a:xfrm>
            <a:off x="3124200" y="4767263"/>
            <a:ext cx="28956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255802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1998" b="1"/>
            </a:lvl1pPr>
          </a:lstStyle>
          <a:p>
            <a:r>
              <a:rPr lang="en-US"/>
              <a:t>Click to edit Master title style</a:t>
            </a:r>
          </a:p>
        </p:txBody>
      </p:sp>
      <p:sp>
        <p:nvSpPr>
          <p:cNvPr id="3" name="Content Placeholder 2"/>
          <p:cNvSpPr>
            <a:spLocks noGrp="1"/>
          </p:cNvSpPr>
          <p:nvPr>
            <p:ph idx="1"/>
          </p:nvPr>
        </p:nvSpPr>
        <p:spPr>
          <a:xfrm>
            <a:off x="3575051" y="204789"/>
            <a:ext cx="5111750" cy="4389835"/>
          </a:xfrm>
        </p:spPr>
        <p:txBody>
          <a:bodyPr/>
          <a:lstStyle>
            <a:lvl1pPr>
              <a:defRPr sz="3196"/>
            </a:lvl1pPr>
            <a:lvl2pPr>
              <a:defRPr sz="2797"/>
            </a:lvl2pPr>
            <a:lvl3pPr>
              <a:defRPr sz="2398"/>
            </a:lvl3pPr>
            <a:lvl4pPr>
              <a:defRPr sz="1998"/>
            </a:lvl4pPr>
            <a:lvl5pPr>
              <a:defRPr sz="1998"/>
            </a:lvl5pPr>
            <a:lvl6pPr>
              <a:defRPr sz="1998"/>
            </a:lvl6pPr>
            <a:lvl7pPr>
              <a:defRPr sz="1998"/>
            </a:lvl7pPr>
            <a:lvl8pPr>
              <a:defRPr sz="1998"/>
            </a:lvl8pPr>
            <a:lvl9pPr>
              <a:defRPr sz="1998"/>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398"/>
            </a:lvl1pPr>
            <a:lvl2pPr marL="456687" indent="0">
              <a:buNone/>
              <a:defRPr sz="1199"/>
            </a:lvl2pPr>
            <a:lvl3pPr marL="913374" indent="0">
              <a:buNone/>
              <a:defRPr sz="999"/>
            </a:lvl3pPr>
            <a:lvl4pPr marL="1370061" indent="0">
              <a:buNone/>
              <a:defRPr sz="899"/>
            </a:lvl4pPr>
            <a:lvl5pPr marL="1826748" indent="0">
              <a:buNone/>
              <a:defRPr sz="899"/>
            </a:lvl5pPr>
            <a:lvl6pPr marL="2283435" indent="0">
              <a:buNone/>
              <a:defRPr sz="899"/>
            </a:lvl6pPr>
            <a:lvl7pPr marL="2740122" indent="0">
              <a:buNone/>
              <a:defRPr sz="899"/>
            </a:lvl7pPr>
            <a:lvl8pPr marL="3196809" indent="0">
              <a:buNone/>
              <a:defRPr sz="899"/>
            </a:lvl8pPr>
            <a:lvl9pPr marL="3653496" indent="0">
              <a:buNone/>
              <a:defRPr sz="899"/>
            </a:lvl9pPr>
          </a:lstStyle>
          <a:p>
            <a:pPr lvl="0"/>
            <a:r>
              <a:rPr lang="en-US"/>
              <a:t>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9737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1998"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196"/>
            </a:lvl1pPr>
            <a:lvl2pPr marL="456687" indent="0">
              <a:buNone/>
              <a:defRPr sz="2797"/>
            </a:lvl2pPr>
            <a:lvl3pPr marL="913374" indent="0">
              <a:buNone/>
              <a:defRPr sz="2398"/>
            </a:lvl3pPr>
            <a:lvl4pPr marL="1370061" indent="0">
              <a:buNone/>
              <a:defRPr sz="1998"/>
            </a:lvl4pPr>
            <a:lvl5pPr marL="1826748" indent="0">
              <a:buNone/>
              <a:defRPr sz="1998"/>
            </a:lvl5pPr>
            <a:lvl6pPr marL="2283435" indent="0">
              <a:buNone/>
              <a:defRPr sz="1998"/>
            </a:lvl6pPr>
            <a:lvl7pPr marL="2740122" indent="0">
              <a:buNone/>
              <a:defRPr sz="1998"/>
            </a:lvl7pPr>
            <a:lvl8pPr marL="3196809" indent="0">
              <a:buNone/>
              <a:defRPr sz="1998"/>
            </a:lvl8pPr>
            <a:lvl9pPr marL="3653496" indent="0">
              <a:buNone/>
              <a:defRPr sz="1998"/>
            </a:lvl9pPr>
          </a:lstStyle>
          <a:p>
            <a:r>
              <a:rPr lang="en-US"/>
              <a:t>Click icon to add picture</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398"/>
            </a:lvl1pPr>
            <a:lvl2pPr marL="456687" indent="0">
              <a:buNone/>
              <a:defRPr sz="1199"/>
            </a:lvl2pPr>
            <a:lvl3pPr marL="913374" indent="0">
              <a:buNone/>
              <a:defRPr sz="999"/>
            </a:lvl3pPr>
            <a:lvl4pPr marL="1370061" indent="0">
              <a:buNone/>
              <a:defRPr sz="899"/>
            </a:lvl4pPr>
            <a:lvl5pPr marL="1826748" indent="0">
              <a:buNone/>
              <a:defRPr sz="899"/>
            </a:lvl5pPr>
            <a:lvl6pPr marL="2283435" indent="0">
              <a:buNone/>
              <a:defRPr sz="899"/>
            </a:lvl6pPr>
            <a:lvl7pPr marL="2740122" indent="0">
              <a:buNone/>
              <a:defRPr sz="899"/>
            </a:lvl7pPr>
            <a:lvl8pPr marL="3196809" indent="0">
              <a:buNone/>
              <a:defRPr sz="899"/>
            </a:lvl8pPr>
            <a:lvl9pPr marL="3653496" indent="0">
              <a:buNone/>
              <a:defRPr sz="899"/>
            </a:lvl9pPr>
          </a:lstStyle>
          <a:p>
            <a:pPr lvl="0"/>
            <a:r>
              <a:rPr lang="en-US"/>
              <a:t>Edit Master text styles</a:t>
            </a:r>
          </a:p>
        </p:txBody>
      </p:sp>
      <p:sp>
        <p:nvSpPr>
          <p:cNvPr id="5" name="Date Placeholder 4"/>
          <p:cNvSpPr>
            <a:spLocks noGrp="1"/>
          </p:cNvSpPr>
          <p:nvPr>
            <p:ph type="dt" sz="half" idx="10"/>
          </p:nvPr>
        </p:nvSpPr>
        <p:spPr>
          <a:xfrm>
            <a:off x="457200" y="4767263"/>
            <a:ext cx="2133600" cy="273844"/>
          </a:xfrm>
          <a:prstGeom prst="rect">
            <a:avLst/>
          </a:prstGeom>
        </p:spPr>
        <p:txBody>
          <a:bodyPr/>
          <a:lstStyle/>
          <a:p>
            <a:fld id="{CB57645D-6EED-4946-9D1D-A6B494445F10}" type="datetimeFigureOut">
              <a:rPr lang="en-US" smtClean="0"/>
              <a:t>5/2/21</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668601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457200" y="1200152"/>
            <a:ext cx="8229600" cy="339447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16310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6687" rtl="0" eaLnBrk="1" latinLnBrk="0" hangingPunct="1">
        <a:spcBef>
          <a:spcPct val="0"/>
        </a:spcBef>
        <a:buNone/>
        <a:defRPr sz="4396" kern="1200">
          <a:solidFill>
            <a:srgbClr val="001A57"/>
          </a:solidFill>
          <a:latin typeface="Helvetica"/>
          <a:ea typeface="+mj-ea"/>
          <a:cs typeface="+mj-cs"/>
        </a:defRPr>
      </a:lvl1pPr>
    </p:titleStyle>
    <p:bodyStyle>
      <a:lvl1pPr marL="342516" indent="-342516" algn="l" defTabSz="456687" rtl="0" eaLnBrk="1" latinLnBrk="0" hangingPunct="1">
        <a:spcBef>
          <a:spcPct val="20000"/>
        </a:spcBef>
        <a:buFont typeface="Arial"/>
        <a:buChar char="•"/>
        <a:defRPr sz="3196" kern="1200">
          <a:solidFill>
            <a:schemeClr val="bg1">
              <a:lumMod val="50000"/>
            </a:schemeClr>
          </a:solidFill>
          <a:latin typeface="Helvetica Neue"/>
          <a:ea typeface="+mn-ea"/>
          <a:cs typeface="+mn-cs"/>
        </a:defRPr>
      </a:lvl1pPr>
      <a:lvl2pPr marL="742116" indent="-285429" algn="l" defTabSz="456687" rtl="0" eaLnBrk="1" latinLnBrk="0" hangingPunct="1">
        <a:spcBef>
          <a:spcPct val="20000"/>
        </a:spcBef>
        <a:buFont typeface="Arial"/>
        <a:buChar char="–"/>
        <a:defRPr sz="2797" kern="1200">
          <a:solidFill>
            <a:schemeClr val="bg1">
              <a:lumMod val="50000"/>
            </a:schemeClr>
          </a:solidFill>
          <a:latin typeface="Helvetica Neue"/>
          <a:ea typeface="+mn-ea"/>
          <a:cs typeface="+mn-cs"/>
        </a:defRPr>
      </a:lvl2pPr>
      <a:lvl3pPr marL="1141717" indent="-228344" algn="l" defTabSz="456687" rtl="0" eaLnBrk="1" latinLnBrk="0" hangingPunct="1">
        <a:spcBef>
          <a:spcPct val="20000"/>
        </a:spcBef>
        <a:buFont typeface="Arial"/>
        <a:buChar char="•"/>
        <a:defRPr sz="2398" kern="1200">
          <a:solidFill>
            <a:schemeClr val="bg1">
              <a:lumMod val="50000"/>
            </a:schemeClr>
          </a:solidFill>
          <a:latin typeface="Helvetica Neue"/>
          <a:ea typeface="+mn-ea"/>
          <a:cs typeface="+mn-cs"/>
        </a:defRPr>
      </a:lvl3pPr>
      <a:lvl4pPr marL="1598404" indent="-228344" algn="l" defTabSz="456687" rtl="0" eaLnBrk="1" latinLnBrk="0" hangingPunct="1">
        <a:spcBef>
          <a:spcPct val="20000"/>
        </a:spcBef>
        <a:buFont typeface="Arial"/>
        <a:buChar char="–"/>
        <a:defRPr sz="1998" kern="1200">
          <a:solidFill>
            <a:schemeClr val="bg1">
              <a:lumMod val="50000"/>
            </a:schemeClr>
          </a:solidFill>
          <a:latin typeface="Helvetica Neue"/>
          <a:ea typeface="+mn-ea"/>
          <a:cs typeface="+mn-cs"/>
        </a:defRPr>
      </a:lvl4pPr>
      <a:lvl5pPr marL="2055091" indent="-228344" algn="l" defTabSz="456687" rtl="0" eaLnBrk="1" latinLnBrk="0" hangingPunct="1">
        <a:spcBef>
          <a:spcPct val="20000"/>
        </a:spcBef>
        <a:buFont typeface="Arial"/>
        <a:buChar char="»"/>
        <a:defRPr sz="1998" kern="1200">
          <a:solidFill>
            <a:schemeClr val="bg1">
              <a:lumMod val="50000"/>
            </a:schemeClr>
          </a:solidFill>
          <a:latin typeface="Helvetica Neue"/>
          <a:ea typeface="+mn-ea"/>
          <a:cs typeface="+mn-cs"/>
        </a:defRPr>
      </a:lvl5pPr>
      <a:lvl6pPr marL="2511778" indent="-228344" algn="l" defTabSz="456687" rtl="0" eaLnBrk="1" latinLnBrk="0" hangingPunct="1">
        <a:spcBef>
          <a:spcPct val="20000"/>
        </a:spcBef>
        <a:buFont typeface="Arial"/>
        <a:buChar char="•"/>
        <a:defRPr sz="1998" kern="1200">
          <a:solidFill>
            <a:schemeClr val="tx1"/>
          </a:solidFill>
          <a:latin typeface="+mn-lt"/>
          <a:ea typeface="+mn-ea"/>
          <a:cs typeface="+mn-cs"/>
        </a:defRPr>
      </a:lvl6pPr>
      <a:lvl7pPr marL="2968466" indent="-228344" algn="l" defTabSz="456687" rtl="0" eaLnBrk="1" latinLnBrk="0" hangingPunct="1">
        <a:spcBef>
          <a:spcPct val="20000"/>
        </a:spcBef>
        <a:buFont typeface="Arial"/>
        <a:buChar char="•"/>
        <a:defRPr sz="1998" kern="1200">
          <a:solidFill>
            <a:schemeClr val="tx1"/>
          </a:solidFill>
          <a:latin typeface="+mn-lt"/>
          <a:ea typeface="+mn-ea"/>
          <a:cs typeface="+mn-cs"/>
        </a:defRPr>
      </a:lvl7pPr>
      <a:lvl8pPr marL="3425152" indent="-228344" algn="l" defTabSz="456687" rtl="0" eaLnBrk="1" latinLnBrk="0" hangingPunct="1">
        <a:spcBef>
          <a:spcPct val="20000"/>
        </a:spcBef>
        <a:buFont typeface="Arial"/>
        <a:buChar char="•"/>
        <a:defRPr sz="1998" kern="1200">
          <a:solidFill>
            <a:schemeClr val="tx1"/>
          </a:solidFill>
          <a:latin typeface="+mn-lt"/>
          <a:ea typeface="+mn-ea"/>
          <a:cs typeface="+mn-cs"/>
        </a:defRPr>
      </a:lvl8pPr>
      <a:lvl9pPr marL="3881839" indent="-228344" algn="l" defTabSz="456687"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687" rtl="0" eaLnBrk="1" latinLnBrk="0" hangingPunct="1">
        <a:defRPr sz="1798" kern="1200">
          <a:solidFill>
            <a:schemeClr val="tx1"/>
          </a:solidFill>
          <a:latin typeface="+mn-lt"/>
          <a:ea typeface="+mn-ea"/>
          <a:cs typeface="+mn-cs"/>
        </a:defRPr>
      </a:lvl1pPr>
      <a:lvl2pPr marL="456687" algn="l" defTabSz="456687" rtl="0" eaLnBrk="1" latinLnBrk="0" hangingPunct="1">
        <a:defRPr sz="1798" kern="1200">
          <a:solidFill>
            <a:schemeClr val="tx1"/>
          </a:solidFill>
          <a:latin typeface="+mn-lt"/>
          <a:ea typeface="+mn-ea"/>
          <a:cs typeface="+mn-cs"/>
        </a:defRPr>
      </a:lvl2pPr>
      <a:lvl3pPr marL="913374" algn="l" defTabSz="456687" rtl="0" eaLnBrk="1" latinLnBrk="0" hangingPunct="1">
        <a:defRPr sz="1798" kern="1200">
          <a:solidFill>
            <a:schemeClr val="tx1"/>
          </a:solidFill>
          <a:latin typeface="+mn-lt"/>
          <a:ea typeface="+mn-ea"/>
          <a:cs typeface="+mn-cs"/>
        </a:defRPr>
      </a:lvl3pPr>
      <a:lvl4pPr marL="1370061" algn="l" defTabSz="456687" rtl="0" eaLnBrk="1" latinLnBrk="0" hangingPunct="1">
        <a:defRPr sz="1798" kern="1200">
          <a:solidFill>
            <a:schemeClr val="tx1"/>
          </a:solidFill>
          <a:latin typeface="+mn-lt"/>
          <a:ea typeface="+mn-ea"/>
          <a:cs typeface="+mn-cs"/>
        </a:defRPr>
      </a:lvl4pPr>
      <a:lvl5pPr marL="1826748" algn="l" defTabSz="456687" rtl="0" eaLnBrk="1" latinLnBrk="0" hangingPunct="1">
        <a:defRPr sz="1798" kern="1200">
          <a:solidFill>
            <a:schemeClr val="tx1"/>
          </a:solidFill>
          <a:latin typeface="+mn-lt"/>
          <a:ea typeface="+mn-ea"/>
          <a:cs typeface="+mn-cs"/>
        </a:defRPr>
      </a:lvl5pPr>
      <a:lvl6pPr marL="2283435" algn="l" defTabSz="456687" rtl="0" eaLnBrk="1" latinLnBrk="0" hangingPunct="1">
        <a:defRPr sz="1798" kern="1200">
          <a:solidFill>
            <a:schemeClr val="tx1"/>
          </a:solidFill>
          <a:latin typeface="+mn-lt"/>
          <a:ea typeface="+mn-ea"/>
          <a:cs typeface="+mn-cs"/>
        </a:defRPr>
      </a:lvl6pPr>
      <a:lvl7pPr marL="2740122" algn="l" defTabSz="456687" rtl="0" eaLnBrk="1" latinLnBrk="0" hangingPunct="1">
        <a:defRPr sz="1798" kern="1200">
          <a:solidFill>
            <a:schemeClr val="tx1"/>
          </a:solidFill>
          <a:latin typeface="+mn-lt"/>
          <a:ea typeface="+mn-ea"/>
          <a:cs typeface="+mn-cs"/>
        </a:defRPr>
      </a:lvl7pPr>
      <a:lvl8pPr marL="3196809" algn="l" defTabSz="456687" rtl="0" eaLnBrk="1" latinLnBrk="0" hangingPunct="1">
        <a:defRPr sz="1798" kern="1200">
          <a:solidFill>
            <a:schemeClr val="tx1"/>
          </a:solidFill>
          <a:latin typeface="+mn-lt"/>
          <a:ea typeface="+mn-ea"/>
          <a:cs typeface="+mn-cs"/>
        </a:defRPr>
      </a:lvl8pPr>
      <a:lvl9pPr marL="3653496" algn="l" defTabSz="456687" rtl="0" eaLnBrk="1" latinLnBrk="0" hangingPunct="1">
        <a:defRPr sz="17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gif"/><Relationship Id="rId1" Type="http://schemas.openxmlformats.org/officeDocument/2006/relationships/slideLayout" Target="../slideLayouts/slideLayout2.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2.png"/><Relationship Id="rId7" Type="http://schemas.openxmlformats.org/officeDocument/2006/relationships/image" Target="../media/image26.tiff"/><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tiff"/><Relationship Id="rId10" Type="http://schemas.openxmlformats.org/officeDocument/2006/relationships/image" Target="../media/image29.tiff"/><Relationship Id="rId4" Type="http://schemas.openxmlformats.org/officeDocument/2006/relationships/image" Target="../media/image23.tiff"/><Relationship Id="rId9" Type="http://schemas.openxmlformats.org/officeDocument/2006/relationships/image" Target="../media/image28.tif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3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0.png"/><Relationship Id="rId18" Type="http://schemas.openxmlformats.org/officeDocument/2006/relationships/image" Target="../media/image39.png"/><Relationship Id="rId3" Type="http://schemas.openxmlformats.org/officeDocument/2006/relationships/image" Target="../media/image240.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17.xml"/><Relationship Id="rId16"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270.png"/><Relationship Id="rId11" Type="http://schemas.openxmlformats.org/officeDocument/2006/relationships/image" Target="../media/image32.png"/><Relationship Id="rId5" Type="http://schemas.openxmlformats.org/officeDocument/2006/relationships/image" Target="../media/image26.png"/><Relationship Id="rId15" Type="http://schemas.openxmlformats.org/officeDocument/2006/relationships/image" Target="../media/image36.png"/><Relationship Id="rId10" Type="http://schemas.openxmlformats.org/officeDocument/2006/relationships/image" Target="../media/image31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48426"/>
            <a:ext cx="7772400" cy="2392291"/>
          </a:xfrm>
        </p:spPr>
        <p:txBody>
          <a:bodyPr>
            <a:normAutofit/>
          </a:bodyPr>
          <a:lstStyle/>
          <a:p>
            <a:pPr>
              <a:spcAft>
                <a:spcPts val="900"/>
              </a:spcAft>
            </a:pPr>
            <a:r>
              <a:rPr lang="en-US" dirty="0"/>
              <a:t>Model Learning, Validation, and Overfitting</a:t>
            </a:r>
            <a:br>
              <a:rPr lang="en-US" dirty="0"/>
            </a:br>
            <a:br>
              <a:rPr lang="en-US" sz="2700" dirty="0"/>
            </a:br>
            <a:r>
              <a:rPr lang="en-US" sz="2700" dirty="0"/>
              <a:t>June 11, 2020</a:t>
            </a:r>
            <a:endParaRPr lang="en-US" sz="3600" dirty="0"/>
          </a:p>
        </p:txBody>
      </p:sp>
      <p:sp>
        <p:nvSpPr>
          <p:cNvPr id="3" name="Subtitle 2"/>
          <p:cNvSpPr>
            <a:spLocks noGrp="1"/>
          </p:cNvSpPr>
          <p:nvPr>
            <p:ph type="subTitle" idx="1"/>
          </p:nvPr>
        </p:nvSpPr>
        <p:spPr>
          <a:xfrm>
            <a:off x="2270414" y="3207661"/>
            <a:ext cx="4603173" cy="1241822"/>
          </a:xfrm>
        </p:spPr>
        <p:txBody>
          <a:bodyPr>
            <a:normAutofit fontScale="92500" lnSpcReduction="10000"/>
          </a:bodyPr>
          <a:lstStyle/>
          <a:p>
            <a:r>
              <a:rPr lang="en-US" sz="1800" dirty="0"/>
              <a:t>Lecture 3, Applied Data Science</a:t>
            </a:r>
          </a:p>
          <a:p>
            <a:r>
              <a:rPr lang="en-US" sz="1800" dirty="0" err="1"/>
              <a:t>MMCi</a:t>
            </a:r>
            <a:r>
              <a:rPr lang="en-US" sz="1800" dirty="0"/>
              <a:t> Term 4, 2020</a:t>
            </a:r>
          </a:p>
          <a:p>
            <a:endParaRPr lang="en-US" sz="1800" dirty="0"/>
          </a:p>
          <a:p>
            <a:r>
              <a:rPr lang="en-US" sz="1800" dirty="0"/>
              <a:t>Matthew Engelhard</a:t>
            </a:r>
          </a:p>
        </p:txBody>
      </p:sp>
    </p:spTree>
    <p:extLst>
      <p:ext uri="{BB962C8B-B14F-4D97-AF65-F5344CB8AC3E}">
        <p14:creationId xmlns:p14="http://schemas.microsoft.com/office/powerpoint/2010/main" val="257027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3300" dirty="0"/>
              <a:t>Logistic Regression Measure of Fit: </a:t>
            </a:r>
            <a:endParaRPr lang="en-US" sz="1800" dirty="0"/>
          </a:p>
        </p:txBody>
      </p:sp>
      <mc:AlternateContent xmlns:mc="http://schemas.openxmlformats.org/markup-compatibility/2006" xmlns:a14="http://schemas.microsoft.com/office/drawing/2010/main">
        <mc:Choice Requires="a14">
          <p:sp>
            <p:nvSpPr>
              <p:cNvPr id="6" name="TextBox 5"/>
              <p:cNvSpPr txBox="1"/>
              <p:nvPr/>
            </p:nvSpPr>
            <p:spPr>
              <a:xfrm>
                <a:off x="4927299" y="1427017"/>
                <a:ext cx="3158186" cy="1101199"/>
              </a:xfrm>
              <a:prstGeom prst="rect">
                <a:avLst/>
              </a:prstGeom>
              <a:noFill/>
            </p:spPr>
            <p:txBody>
              <a:bodyPr wrap="square" rtlCol="0">
                <a:spAutoFit/>
              </a:bodyPr>
              <a:lstStyle/>
              <a:p>
                <a:r>
                  <a:rPr lang="en-US" sz="1500" dirty="0">
                    <a:latin typeface="Cambria Math" panose="02040503050406030204" pitchFamily="18" charset="0"/>
                  </a:rPr>
                  <a:t>Probability that event </a:t>
                </a:r>
                <a14:m>
                  <m:oMath xmlns:m="http://schemas.openxmlformats.org/officeDocument/2006/math">
                    <m:r>
                      <a:rPr lang="en-US" sz="1500" i="1" dirty="0">
                        <a:latin typeface="Cambria Math" panose="02040503050406030204" pitchFamily="18" charset="0"/>
                      </a:rPr>
                      <m:t>𝑦</m:t>
                    </m:r>
                    <m:r>
                      <a:rPr lang="en-US" sz="1500" i="1" baseline="-25000" dirty="0" err="1">
                        <a:latin typeface="Cambria Math" panose="02040503050406030204" pitchFamily="18" charset="0"/>
                      </a:rPr>
                      <m:t>𝑖</m:t>
                    </m:r>
                  </m:oMath>
                </a14:m>
                <a:r>
                  <a:rPr lang="en-US" sz="1500" dirty="0">
                    <a:latin typeface="Cambria Math" panose="02040503050406030204" pitchFamily="18" charset="0"/>
                  </a:rPr>
                  <a:t> would have occurred if our model were correct:</a:t>
                </a: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sup>
                      </m:sSup>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up>
                      </m:sSup>
                    </m:oMath>
                  </m:oMathPara>
                </a14:m>
                <a:endParaRPr lang="en-US" sz="15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4927299" y="1427017"/>
                <a:ext cx="3158186" cy="1101199"/>
              </a:xfrm>
              <a:prstGeom prst="rect">
                <a:avLst/>
              </a:prstGeom>
              <a:blipFill>
                <a:blip r:embed="rId3"/>
                <a:stretch>
                  <a:fillRect l="-772" t="-1105" r="-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57224" y="698054"/>
                <a:ext cx="7829552" cy="369332"/>
              </a:xfrm>
              <a:prstGeom prst="rect">
                <a:avLst/>
              </a:prstGeom>
            </p:spPr>
            <p:txBody>
              <a:bodyPr wrap="square">
                <a:spAutoFit/>
              </a:bodyPr>
              <a:lstStyle/>
              <a:p>
                <a:pPr algn="ctr"/>
                <a:r>
                  <a:rPr lang="en-US" dirty="0"/>
                  <a:t>Probability that events </a:t>
                </a:r>
                <a14:m>
                  <m:oMath xmlns:m="http://schemas.openxmlformats.org/officeDocument/2006/math">
                    <m:r>
                      <a:rPr lang="en-US" i="1" dirty="0">
                        <a:latin typeface="Cambria Math" panose="02040503050406030204" pitchFamily="18" charset="0"/>
                      </a:rPr>
                      <m:t>𝑦</m:t>
                    </m:r>
                    <m:r>
                      <a:rPr lang="en-US" i="1" baseline="-25000" dirty="0">
                        <a:latin typeface="Cambria Math" panose="02040503050406030204" pitchFamily="18" charset="0"/>
                      </a:rPr>
                      <m:t>1</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𝑁</m:t>
                    </m:r>
                    <m:r>
                      <a:rPr lang="en-US" i="1" dirty="0">
                        <a:latin typeface="Cambria Math" panose="02040503050406030204" pitchFamily="18" charset="0"/>
                      </a:rPr>
                      <m:t> </m:t>
                    </m:r>
                  </m:oMath>
                </a14:m>
                <a:r>
                  <a:rPr lang="en-US" dirty="0"/>
                  <a:t>would have occurred if our model were correct</a:t>
                </a:r>
              </a:p>
            </p:txBody>
          </p:sp>
        </mc:Choice>
        <mc:Fallback xmlns="">
          <p:sp>
            <p:nvSpPr>
              <p:cNvPr id="8" name="Rectangle 7"/>
              <p:cNvSpPr>
                <a:spLocks noRot="1" noChangeAspect="1" noMove="1" noResize="1" noEditPoints="1" noAdjustHandles="1" noChangeArrowheads="1" noChangeShapeType="1" noTextEdit="1"/>
              </p:cNvSpPr>
              <p:nvPr/>
            </p:nvSpPr>
            <p:spPr>
              <a:xfrm>
                <a:off x="657224" y="698054"/>
                <a:ext cx="7829552" cy="369332"/>
              </a:xfrm>
              <a:prstGeom prst="rect">
                <a:avLst/>
              </a:prstGeom>
              <a:blipFill>
                <a:blip r:embed="rId4"/>
                <a:stretch>
                  <a:fillRect t="-10000" b="-26667"/>
                </a:stretch>
              </a:blipFill>
            </p:spPr>
            <p:txBody>
              <a:bodyPr/>
              <a:lstStyle/>
              <a:p>
                <a:r>
                  <a:rPr lang="en-US">
                    <a:noFill/>
                  </a:rPr>
                  <a:t> </a:t>
                </a:r>
              </a:p>
            </p:txBody>
          </p:sp>
        </mc:Fallback>
      </mc:AlternateContent>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038" y="2208363"/>
            <a:ext cx="3553373" cy="255420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4927299" y="2887847"/>
                <a:ext cx="3158186" cy="1664686"/>
              </a:xfrm>
              <a:prstGeom prst="rect">
                <a:avLst/>
              </a:prstGeom>
              <a:noFill/>
            </p:spPr>
            <p:txBody>
              <a:bodyPr wrap="square" rtlCol="0">
                <a:spAutoFit/>
              </a:bodyPr>
              <a:lstStyle/>
              <a:p>
                <a:r>
                  <a:rPr lang="en-US" sz="1500" dirty="0">
                    <a:latin typeface="Cambria Math" panose="02040503050406030204" pitchFamily="18" charset="0"/>
                  </a:rPr>
                  <a:t>Probability that events </a:t>
                </a:r>
                <a14:m>
                  <m:oMath xmlns:m="http://schemas.openxmlformats.org/officeDocument/2006/math">
                    <m:r>
                      <a:rPr lang="en-US" sz="1500" i="1" dirty="0">
                        <a:latin typeface="Cambria Math" panose="02040503050406030204" pitchFamily="18" charset="0"/>
                      </a:rPr>
                      <m:t>𝑦</m:t>
                    </m:r>
                    <m:r>
                      <a:rPr lang="en-US" sz="1500" i="1" baseline="-25000" dirty="0">
                        <a:latin typeface="Cambria Math" panose="02040503050406030204" pitchFamily="18" charset="0"/>
                      </a:rPr>
                      <m:t>1</m:t>
                    </m:r>
                    <m:r>
                      <a:rPr lang="en-US" sz="1500" i="1" dirty="0">
                        <a:latin typeface="Cambria Math" panose="02040503050406030204" pitchFamily="18" charset="0"/>
                      </a:rPr>
                      <m:t>,…,</m:t>
                    </m:r>
                    <m:r>
                      <a:rPr lang="en-US" sz="1500" i="1" dirty="0" err="1">
                        <a:latin typeface="Cambria Math" panose="02040503050406030204" pitchFamily="18" charset="0"/>
                      </a:rPr>
                      <m:t>𝑦</m:t>
                    </m:r>
                    <m:r>
                      <a:rPr lang="en-US" sz="1500" i="1" baseline="-25000" dirty="0" err="1">
                        <a:latin typeface="Cambria Math" panose="02040503050406030204" pitchFamily="18" charset="0"/>
                      </a:rPr>
                      <m:t>𝑁</m:t>
                    </m:r>
                  </m:oMath>
                </a14:m>
                <a:r>
                  <a:rPr lang="en-US" sz="1500" dirty="0">
                    <a:latin typeface="Cambria Math" panose="02040503050406030204" pitchFamily="18" charset="0"/>
                  </a:rPr>
                  <a:t> would have occurred if our model were correct:</a:t>
                </a: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500" i="1">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𝑁</m:t>
                          </m:r>
                        </m:sup>
                        <m:e>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sup>
                          </m:sSup>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up>
                          </m:sSup>
                        </m:e>
                      </m:nary>
                    </m:oMath>
                  </m:oMathPara>
                </a14:m>
                <a:endParaRPr lang="en-US" sz="1500" baseline="-25000" dirty="0"/>
              </a:p>
            </p:txBody>
          </p:sp>
        </mc:Choice>
        <mc:Fallback xmlns="">
          <p:sp>
            <p:nvSpPr>
              <p:cNvPr id="7" name="TextBox 6"/>
              <p:cNvSpPr txBox="1">
                <a:spLocks noRot="1" noChangeAspect="1" noMove="1" noResize="1" noEditPoints="1" noAdjustHandles="1" noChangeArrowheads="1" noChangeShapeType="1" noTextEdit="1"/>
              </p:cNvSpPr>
              <p:nvPr/>
            </p:nvSpPr>
            <p:spPr>
              <a:xfrm>
                <a:off x="4927299" y="2887847"/>
                <a:ext cx="3158186" cy="1664686"/>
              </a:xfrm>
              <a:prstGeom prst="rect">
                <a:avLst/>
              </a:prstGeom>
              <a:blipFill>
                <a:blip r:embed="rId6"/>
                <a:stretch>
                  <a:fillRect l="-772" t="-1099"/>
                </a:stretch>
              </a:blipFill>
            </p:spPr>
            <p:txBody>
              <a:bodyPr/>
              <a:lstStyle/>
              <a:p>
                <a:r>
                  <a:rPr lang="en-US">
                    <a:noFill/>
                  </a:rPr>
                  <a:t> </a:t>
                </a:r>
              </a:p>
            </p:txBody>
          </p:sp>
        </mc:Fallback>
      </mc:AlternateContent>
    </p:spTree>
    <p:extLst>
      <p:ext uri="{BB962C8B-B14F-4D97-AF65-F5344CB8AC3E}">
        <p14:creationId xmlns:p14="http://schemas.microsoft.com/office/powerpoint/2010/main" val="3204748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3300" dirty="0"/>
              <a:t>Logistic Regression Measure of Fit: </a:t>
            </a:r>
            <a:endParaRPr lang="en-US" sz="1800" dirty="0"/>
          </a:p>
        </p:txBody>
      </p:sp>
      <mc:AlternateContent xmlns:mc="http://schemas.openxmlformats.org/markup-compatibility/2006" xmlns:a14="http://schemas.microsoft.com/office/drawing/2010/main">
        <mc:Choice Requires="a14">
          <p:sp>
            <p:nvSpPr>
              <p:cNvPr id="8" name="Rectangle 7"/>
              <p:cNvSpPr/>
              <p:nvPr/>
            </p:nvSpPr>
            <p:spPr>
              <a:xfrm>
                <a:off x="657224" y="698054"/>
                <a:ext cx="7829552" cy="369332"/>
              </a:xfrm>
              <a:prstGeom prst="rect">
                <a:avLst/>
              </a:prstGeom>
            </p:spPr>
            <p:txBody>
              <a:bodyPr wrap="square">
                <a:spAutoFit/>
              </a:bodyPr>
              <a:lstStyle/>
              <a:p>
                <a:pPr algn="ctr"/>
                <a:r>
                  <a:rPr lang="en-US" dirty="0"/>
                  <a:t>Probability that events </a:t>
                </a:r>
                <a14:m>
                  <m:oMath xmlns:m="http://schemas.openxmlformats.org/officeDocument/2006/math">
                    <m:r>
                      <a:rPr lang="en-US" i="1" dirty="0">
                        <a:latin typeface="Cambria Math" panose="02040503050406030204" pitchFamily="18" charset="0"/>
                      </a:rPr>
                      <m:t>𝑦</m:t>
                    </m:r>
                    <m:r>
                      <a:rPr lang="en-US" i="1" baseline="-25000" dirty="0">
                        <a:latin typeface="Cambria Math" panose="02040503050406030204" pitchFamily="18" charset="0"/>
                      </a:rPr>
                      <m:t>1</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𝑁</m:t>
                    </m:r>
                    <m:r>
                      <a:rPr lang="en-US" i="1" dirty="0">
                        <a:latin typeface="Cambria Math" panose="02040503050406030204" pitchFamily="18" charset="0"/>
                      </a:rPr>
                      <m:t> </m:t>
                    </m:r>
                  </m:oMath>
                </a14:m>
                <a:r>
                  <a:rPr lang="en-US" dirty="0"/>
                  <a:t>would have occurred if our model were correct</a:t>
                </a:r>
              </a:p>
            </p:txBody>
          </p:sp>
        </mc:Choice>
        <mc:Fallback xmlns="">
          <p:sp>
            <p:nvSpPr>
              <p:cNvPr id="8" name="Rectangle 7"/>
              <p:cNvSpPr>
                <a:spLocks noRot="1" noChangeAspect="1" noMove="1" noResize="1" noEditPoints="1" noAdjustHandles="1" noChangeArrowheads="1" noChangeShapeType="1" noTextEdit="1"/>
              </p:cNvSpPr>
              <p:nvPr/>
            </p:nvSpPr>
            <p:spPr>
              <a:xfrm>
                <a:off x="657224" y="698054"/>
                <a:ext cx="7829552" cy="369332"/>
              </a:xfrm>
              <a:prstGeom prst="rect">
                <a:avLst/>
              </a:prstGeom>
              <a:blipFill>
                <a:blip r:embed="rId3"/>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5080440" y="2300889"/>
                <a:ext cx="3554602" cy="1664686"/>
              </a:xfrm>
              <a:prstGeom prst="rect">
                <a:avLst/>
              </a:prstGeom>
              <a:noFill/>
            </p:spPr>
            <p:txBody>
              <a:bodyPr wrap="square" rtlCol="0">
                <a:spAutoFit/>
              </a:bodyPr>
              <a:lstStyle/>
              <a:p>
                <a:r>
                  <a:rPr lang="en-US" sz="1500" dirty="0">
                    <a:latin typeface="Cambria Math" panose="02040503050406030204" pitchFamily="18" charset="0"/>
                  </a:rPr>
                  <a:t>Easier to maximize the log of this quantity (i.e. the log-likelihood):</a:t>
                </a:r>
              </a:p>
              <a:p>
                <a:endParaRPr lang="en-US" sz="1500" dirty="0">
                  <a:latin typeface="Cambria Math" panose="02040503050406030204" pitchFamily="18" charset="0"/>
                </a:endParaRP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500" i="1">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𝑁</m:t>
                          </m:r>
                        </m:sup>
                        <m:e>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func>
                            <m:funcPr>
                              <m:ctrlPr>
                                <a:rPr lang="en-US" sz="1500" i="1">
                                  <a:latin typeface="Cambria Math" panose="02040503050406030204" pitchFamily="18" charset="0"/>
                                </a:rPr>
                              </m:ctrlPr>
                            </m:funcPr>
                            <m:fName>
                              <m:r>
                                <m:rPr>
                                  <m:sty m:val="p"/>
                                </m:rPr>
                                <a:rPr lang="en-US" sz="1500">
                                  <a:latin typeface="Cambria Math" panose="02040503050406030204" pitchFamily="18" charset="0"/>
                                </a:rPr>
                                <m:t>log</m:t>
                              </m:r>
                            </m:fName>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func>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func>
                            <m:funcPr>
                              <m:ctrlPr>
                                <a:rPr lang="en-US" sz="1500" i="1">
                                  <a:latin typeface="Cambria Math" panose="02040503050406030204" pitchFamily="18" charset="0"/>
                                </a:rPr>
                              </m:ctrlPr>
                            </m:funcPr>
                            <m:fName>
                              <m:r>
                                <m:rPr>
                                  <m:sty m:val="p"/>
                                </m:rPr>
                                <a:rPr lang="en-US" sz="1500">
                                  <a:latin typeface="Cambria Math" panose="02040503050406030204" pitchFamily="18" charset="0"/>
                                </a:rPr>
                                <m:t>log</m:t>
                              </m:r>
                            </m:fName>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func>
                        </m:e>
                      </m:nary>
                    </m:oMath>
                  </m:oMathPara>
                </a14:m>
                <a:endParaRPr lang="en-US" sz="1500" baseline="-25000" dirty="0"/>
              </a:p>
            </p:txBody>
          </p:sp>
        </mc:Choice>
        <mc:Fallback xmlns="">
          <p:sp>
            <p:nvSpPr>
              <p:cNvPr id="9" name="TextBox 8"/>
              <p:cNvSpPr txBox="1">
                <a:spLocks noRot="1" noChangeAspect="1" noMove="1" noResize="1" noEditPoints="1" noAdjustHandles="1" noChangeArrowheads="1" noChangeShapeType="1" noTextEdit="1"/>
              </p:cNvSpPr>
              <p:nvPr/>
            </p:nvSpPr>
            <p:spPr>
              <a:xfrm>
                <a:off x="5080440" y="2300889"/>
                <a:ext cx="3554602" cy="1664686"/>
              </a:xfrm>
              <a:prstGeom prst="rect">
                <a:avLst/>
              </a:prstGeom>
              <a:blipFill>
                <a:blip r:embed="rId4"/>
                <a:stretch>
                  <a:fillRect l="-685" t="-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021285" y="2300889"/>
                <a:ext cx="3158186" cy="1664686"/>
              </a:xfrm>
              <a:prstGeom prst="rect">
                <a:avLst/>
              </a:prstGeom>
              <a:noFill/>
            </p:spPr>
            <p:txBody>
              <a:bodyPr wrap="square" rtlCol="0">
                <a:spAutoFit/>
              </a:bodyPr>
              <a:lstStyle/>
              <a:p>
                <a:r>
                  <a:rPr lang="en-US" sz="1500" dirty="0">
                    <a:latin typeface="Cambria Math" panose="02040503050406030204" pitchFamily="18" charset="0"/>
                  </a:rPr>
                  <a:t>Maximize the probability that events </a:t>
                </a:r>
                <a14:m>
                  <m:oMath xmlns:m="http://schemas.openxmlformats.org/officeDocument/2006/math">
                    <m:r>
                      <a:rPr lang="en-US" sz="1500" i="1" dirty="0">
                        <a:latin typeface="Cambria Math" panose="02040503050406030204" pitchFamily="18" charset="0"/>
                      </a:rPr>
                      <m:t>𝑦</m:t>
                    </m:r>
                    <m:r>
                      <a:rPr lang="en-US" sz="1500" i="1" baseline="-25000" dirty="0">
                        <a:latin typeface="Cambria Math" panose="02040503050406030204" pitchFamily="18" charset="0"/>
                      </a:rPr>
                      <m:t>1</m:t>
                    </m:r>
                    <m:r>
                      <a:rPr lang="en-US" sz="1500" i="1" dirty="0">
                        <a:latin typeface="Cambria Math" panose="02040503050406030204" pitchFamily="18" charset="0"/>
                      </a:rPr>
                      <m:t>,…,</m:t>
                    </m:r>
                    <m:r>
                      <a:rPr lang="en-US" sz="1500" i="1" dirty="0" err="1">
                        <a:latin typeface="Cambria Math" panose="02040503050406030204" pitchFamily="18" charset="0"/>
                      </a:rPr>
                      <m:t>𝑦</m:t>
                    </m:r>
                    <m:r>
                      <a:rPr lang="en-US" sz="1500" i="1" baseline="-25000" dirty="0" err="1">
                        <a:latin typeface="Cambria Math" panose="02040503050406030204" pitchFamily="18" charset="0"/>
                      </a:rPr>
                      <m:t>𝑁</m:t>
                    </m:r>
                  </m:oMath>
                </a14:m>
                <a:r>
                  <a:rPr lang="en-US" sz="1500" dirty="0">
                    <a:latin typeface="Cambria Math" panose="02040503050406030204" pitchFamily="18" charset="0"/>
                  </a:rPr>
                  <a:t> would have occurred if our model were correct:</a:t>
                </a: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500" i="1">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𝑁</m:t>
                          </m:r>
                        </m:sup>
                        <m:e>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sup>
                          </m:sSup>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up>
                          </m:sSup>
                        </m:e>
                      </m:nary>
                    </m:oMath>
                  </m:oMathPara>
                </a14:m>
                <a:endParaRPr lang="en-US" sz="1500" baseline="-25000" dirty="0"/>
              </a:p>
            </p:txBody>
          </p:sp>
        </mc:Choice>
        <mc:Fallback xmlns="">
          <p:sp>
            <p:nvSpPr>
              <p:cNvPr id="7" name="TextBox 6"/>
              <p:cNvSpPr txBox="1">
                <a:spLocks noRot="1" noChangeAspect="1" noMove="1" noResize="1" noEditPoints="1" noAdjustHandles="1" noChangeArrowheads="1" noChangeShapeType="1" noTextEdit="1"/>
              </p:cNvSpPr>
              <p:nvPr/>
            </p:nvSpPr>
            <p:spPr>
              <a:xfrm>
                <a:off x="1021285" y="2300889"/>
                <a:ext cx="3158186" cy="1664686"/>
              </a:xfrm>
              <a:prstGeom prst="rect">
                <a:avLst/>
              </a:prstGeom>
              <a:blipFill>
                <a:blip r:embed="rId5"/>
                <a:stretch>
                  <a:fillRect l="-772" t="-730"/>
                </a:stretch>
              </a:blipFill>
            </p:spPr>
            <p:txBody>
              <a:bodyPr/>
              <a:lstStyle/>
              <a:p>
                <a:r>
                  <a:rPr lang="en-US">
                    <a:noFill/>
                  </a:rPr>
                  <a:t> </a:t>
                </a:r>
              </a:p>
            </p:txBody>
          </p:sp>
        </mc:Fallback>
      </mc:AlternateContent>
    </p:spTree>
    <p:extLst>
      <p:ext uri="{BB962C8B-B14F-4D97-AF65-F5344CB8AC3E}">
        <p14:creationId xmlns:p14="http://schemas.microsoft.com/office/powerpoint/2010/main" val="1745609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2400" dirty="0"/>
              <a:t>Maximize the log-likelihood = minimize the “cross-entropy” loss</a:t>
            </a:r>
            <a:endParaRPr lang="en-US" sz="1200" dirty="0"/>
          </a:p>
        </p:txBody>
      </p:sp>
      <mc:AlternateContent xmlns:mc="http://schemas.openxmlformats.org/markup-compatibility/2006" xmlns:a14="http://schemas.microsoft.com/office/drawing/2010/main">
        <mc:Choice Requires="a14">
          <p:sp>
            <p:nvSpPr>
              <p:cNvPr id="9" name="TextBox 8"/>
              <p:cNvSpPr txBox="1"/>
              <p:nvPr/>
            </p:nvSpPr>
            <p:spPr>
              <a:xfrm>
                <a:off x="324959" y="893044"/>
                <a:ext cx="3850226" cy="1433854"/>
              </a:xfrm>
              <a:prstGeom prst="rect">
                <a:avLst/>
              </a:prstGeom>
              <a:noFill/>
            </p:spPr>
            <p:txBody>
              <a:bodyPr wrap="square" rtlCol="0">
                <a:spAutoFit/>
              </a:bodyPr>
              <a:lstStyle/>
              <a:p>
                <a:r>
                  <a:rPr lang="en-US" sz="1500" dirty="0">
                    <a:latin typeface="Cambria Math" panose="02040503050406030204" pitchFamily="18" charset="0"/>
                  </a:rPr>
                  <a:t>Log-likelihood:</a:t>
                </a:r>
              </a:p>
              <a:p>
                <a:endParaRPr lang="en-US" sz="1500" dirty="0">
                  <a:latin typeface="Cambria Math" panose="02040503050406030204" pitchFamily="18" charset="0"/>
                </a:endParaRP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500" i="1">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𝑁</m:t>
                          </m:r>
                        </m:sup>
                        <m:e>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func>
                            <m:funcPr>
                              <m:ctrlPr>
                                <a:rPr lang="en-US" sz="1500" i="1">
                                  <a:latin typeface="Cambria Math" panose="02040503050406030204" pitchFamily="18" charset="0"/>
                                </a:rPr>
                              </m:ctrlPr>
                            </m:funcPr>
                            <m:fName>
                              <m:r>
                                <m:rPr>
                                  <m:sty m:val="p"/>
                                </m:rPr>
                                <a:rPr lang="en-US" sz="1500">
                                  <a:latin typeface="Cambria Math" panose="02040503050406030204" pitchFamily="18" charset="0"/>
                                </a:rPr>
                                <m:t>log</m:t>
                              </m:r>
                            </m:fName>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func>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func>
                            <m:funcPr>
                              <m:ctrlPr>
                                <a:rPr lang="en-US" sz="1500" i="1">
                                  <a:latin typeface="Cambria Math" panose="02040503050406030204" pitchFamily="18" charset="0"/>
                                </a:rPr>
                              </m:ctrlPr>
                            </m:funcPr>
                            <m:fName>
                              <m:r>
                                <m:rPr>
                                  <m:sty m:val="p"/>
                                </m:rPr>
                                <a:rPr lang="en-US" sz="1500">
                                  <a:latin typeface="Cambria Math" panose="02040503050406030204" pitchFamily="18" charset="0"/>
                                </a:rPr>
                                <m:t>log</m:t>
                              </m:r>
                            </m:fName>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func>
                        </m:e>
                      </m:nary>
                    </m:oMath>
                  </m:oMathPara>
                </a14:m>
                <a:endParaRPr lang="en-US" sz="1500" baseline="-25000" dirty="0"/>
              </a:p>
            </p:txBody>
          </p:sp>
        </mc:Choice>
        <mc:Fallback xmlns="">
          <p:sp>
            <p:nvSpPr>
              <p:cNvPr id="9" name="TextBox 8"/>
              <p:cNvSpPr txBox="1">
                <a:spLocks noRot="1" noChangeAspect="1" noMove="1" noResize="1" noEditPoints="1" noAdjustHandles="1" noChangeArrowheads="1" noChangeShapeType="1" noTextEdit="1"/>
              </p:cNvSpPr>
              <p:nvPr/>
            </p:nvSpPr>
            <p:spPr>
              <a:xfrm>
                <a:off x="324959" y="893044"/>
                <a:ext cx="3850226" cy="1433854"/>
              </a:xfrm>
              <a:prstGeom prst="rect">
                <a:avLst/>
              </a:prstGeom>
              <a:blipFill>
                <a:blip r:embed="rId3"/>
                <a:stretch>
                  <a:fillRect l="-633" t="-847"/>
                </a:stretch>
              </a:blipFill>
            </p:spPr>
            <p:txBody>
              <a:bodyPr/>
              <a:lstStyle/>
              <a:p>
                <a:r>
                  <a:rPr lang="en-US">
                    <a:noFill/>
                  </a:rPr>
                  <a:t> </a:t>
                </a:r>
              </a:p>
            </p:txBody>
          </p:sp>
        </mc:Fallback>
      </mc:AlternateContent>
    </p:spTree>
    <p:extLst>
      <p:ext uri="{BB962C8B-B14F-4D97-AF65-F5344CB8AC3E}">
        <p14:creationId xmlns:p14="http://schemas.microsoft.com/office/powerpoint/2010/main" val="473211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2400" dirty="0"/>
              <a:t>Maximize the log-likelihood = minimize the “cross-entropy” loss</a:t>
            </a:r>
            <a:endParaRPr lang="en-US" sz="1200" dirty="0"/>
          </a:p>
        </p:txBody>
      </p:sp>
      <mc:AlternateContent xmlns:mc="http://schemas.openxmlformats.org/markup-compatibility/2006" xmlns:a14="http://schemas.microsoft.com/office/drawing/2010/main">
        <mc:Choice Requires="a14">
          <p:sp>
            <p:nvSpPr>
              <p:cNvPr id="9" name="TextBox 8"/>
              <p:cNvSpPr txBox="1"/>
              <p:nvPr/>
            </p:nvSpPr>
            <p:spPr>
              <a:xfrm>
                <a:off x="288863" y="884170"/>
                <a:ext cx="3573273" cy="1433854"/>
              </a:xfrm>
              <a:prstGeom prst="rect">
                <a:avLst/>
              </a:prstGeom>
              <a:noFill/>
            </p:spPr>
            <p:txBody>
              <a:bodyPr wrap="square" rtlCol="0">
                <a:spAutoFit/>
              </a:bodyPr>
              <a:lstStyle/>
              <a:p>
                <a:r>
                  <a:rPr lang="en-US" sz="1500" dirty="0">
                    <a:latin typeface="Cambria Math" panose="02040503050406030204" pitchFamily="18" charset="0"/>
                  </a:rPr>
                  <a:t>Cross-entropy loss:</a:t>
                </a:r>
              </a:p>
              <a:p>
                <a:endParaRPr lang="en-US" sz="1500" dirty="0">
                  <a:latin typeface="Cambria Math" panose="02040503050406030204" pitchFamily="18" charset="0"/>
                </a:endParaRP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ctrlPr>
                            <a:rPr lang="en-US" sz="1500" i="1">
                              <a:latin typeface="Cambria Math" panose="02040503050406030204" pitchFamily="18" charset="0"/>
                            </a:rPr>
                          </m:ctrlPr>
                        </m:naryPr>
                        <m:sub>
                          <m:r>
                            <m:rPr>
                              <m:brk m:alnAt="23"/>
                            </m:rPr>
                            <a:rPr lang="en-US" sz="1500" i="1">
                              <a:latin typeface="Cambria Math" panose="02040503050406030204" pitchFamily="18" charset="0"/>
                            </a:rPr>
                            <m:t>𝑖</m:t>
                          </m:r>
                          <m:r>
                            <a:rPr lang="en-US" sz="1500" i="1">
                              <a:latin typeface="Cambria Math" panose="02040503050406030204" pitchFamily="18" charset="0"/>
                            </a:rPr>
                            <m:t>=1</m:t>
                          </m:r>
                        </m:sub>
                        <m:sup>
                          <m:r>
                            <a:rPr lang="en-US" sz="1500" i="1">
                              <a:latin typeface="Cambria Math" panose="02040503050406030204" pitchFamily="18" charset="0"/>
                            </a:rPr>
                            <m:t>𝑁</m:t>
                          </m:r>
                        </m:sup>
                        <m:e>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func>
                            <m:funcPr>
                              <m:ctrlPr>
                                <a:rPr lang="en-US" sz="1500" i="1">
                                  <a:latin typeface="Cambria Math" panose="02040503050406030204" pitchFamily="18" charset="0"/>
                                </a:rPr>
                              </m:ctrlPr>
                            </m:funcPr>
                            <m:fName>
                              <m:r>
                                <m:rPr>
                                  <m:sty m:val="p"/>
                                </m:rPr>
                                <a:rPr lang="en-US" sz="1500">
                                  <a:latin typeface="Cambria Math" panose="02040503050406030204" pitchFamily="18" charset="0"/>
                                </a:rPr>
                                <m:t>log</m:t>
                              </m:r>
                            </m:fName>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func>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func>
                            <m:funcPr>
                              <m:ctrlPr>
                                <a:rPr lang="en-US" sz="1500" i="1">
                                  <a:latin typeface="Cambria Math" panose="02040503050406030204" pitchFamily="18" charset="0"/>
                                </a:rPr>
                              </m:ctrlPr>
                            </m:funcPr>
                            <m:fName>
                              <m:r>
                                <m:rPr>
                                  <m:sty m:val="p"/>
                                </m:rPr>
                                <a:rPr lang="en-US" sz="1500">
                                  <a:latin typeface="Cambria Math" panose="02040503050406030204" pitchFamily="18" charset="0"/>
                                </a:rPr>
                                <m:t>log</m:t>
                              </m:r>
                            </m:fName>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func>
                        </m:e>
                      </m:nary>
                    </m:oMath>
                  </m:oMathPara>
                </a14:m>
                <a:endParaRPr lang="en-US" sz="1500" baseline="-25000" dirty="0"/>
              </a:p>
            </p:txBody>
          </p:sp>
        </mc:Choice>
        <mc:Fallback xmlns="">
          <p:sp>
            <p:nvSpPr>
              <p:cNvPr id="9" name="TextBox 8"/>
              <p:cNvSpPr txBox="1">
                <a:spLocks noRot="1" noChangeAspect="1" noMove="1" noResize="1" noEditPoints="1" noAdjustHandles="1" noChangeArrowheads="1" noChangeShapeType="1" noTextEdit="1"/>
              </p:cNvSpPr>
              <p:nvPr/>
            </p:nvSpPr>
            <p:spPr>
              <a:xfrm>
                <a:off x="288863" y="884170"/>
                <a:ext cx="3573273" cy="1433854"/>
              </a:xfrm>
              <a:prstGeom prst="rect">
                <a:avLst/>
              </a:prstGeom>
              <a:blipFill>
                <a:blip r:embed="rId3"/>
                <a:stretch>
                  <a:fillRect l="-681" t="-85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8772DA49-8FB5-5C4E-9F5A-61D3144FAE83}"/>
              </a:ext>
            </a:extLst>
          </p:cNvPr>
          <p:cNvPicPr>
            <a:picLocks noChangeAspect="1"/>
          </p:cNvPicPr>
          <p:nvPr/>
        </p:nvPicPr>
        <p:blipFill>
          <a:blip r:embed="rId4"/>
          <a:stretch>
            <a:fillRect/>
          </a:stretch>
        </p:blipFill>
        <p:spPr>
          <a:xfrm>
            <a:off x="4182534" y="1361012"/>
            <a:ext cx="4961467" cy="3307645"/>
          </a:xfrm>
          <a:prstGeom prst="rect">
            <a:avLst/>
          </a:prstGeom>
        </p:spPr>
      </p:pic>
      <p:sp>
        <p:nvSpPr>
          <p:cNvPr id="3" name="Rectangle 2"/>
          <p:cNvSpPr/>
          <p:nvPr/>
        </p:nvSpPr>
        <p:spPr>
          <a:xfrm rot="16200000">
            <a:off x="3380086" y="2864792"/>
            <a:ext cx="1923732" cy="300082"/>
          </a:xfrm>
          <a:prstGeom prst="rect">
            <a:avLst/>
          </a:prstGeom>
          <a:solidFill>
            <a:schemeClr val="bg1"/>
          </a:solidFill>
        </p:spPr>
        <p:txBody>
          <a:bodyPr wrap="none">
            <a:spAutoFit/>
          </a:bodyPr>
          <a:lstStyle/>
          <a:p>
            <a:r>
              <a:rPr lang="en-US" sz="1350" dirty="0">
                <a:latin typeface="Cambria Math" panose="02040503050406030204" pitchFamily="18" charset="0"/>
              </a:rPr>
              <a:t>Cross-entropy loss for </a:t>
            </a:r>
            <a:r>
              <a:rPr lang="en-US" sz="1350" i="1" dirty="0">
                <a:latin typeface="Cambria Math" panose="02040503050406030204" pitchFamily="18" charset="0"/>
              </a:rPr>
              <a:t>z</a:t>
            </a:r>
          </a:p>
        </p:txBody>
      </p:sp>
      <p:sp>
        <p:nvSpPr>
          <p:cNvPr id="5" name="Rectangle 4"/>
          <p:cNvSpPr/>
          <p:nvPr/>
        </p:nvSpPr>
        <p:spPr>
          <a:xfrm>
            <a:off x="376916" y="2857499"/>
            <a:ext cx="3332441" cy="1477328"/>
          </a:xfrm>
          <a:prstGeom prst="rect">
            <a:avLst/>
          </a:prstGeom>
        </p:spPr>
        <p:txBody>
          <a:bodyPr wrap="square">
            <a:spAutoFit/>
          </a:bodyPr>
          <a:lstStyle/>
          <a:p>
            <a:r>
              <a:rPr lang="en-US" dirty="0">
                <a:solidFill>
                  <a:schemeClr val="accent2"/>
                </a:solidFill>
              </a:rPr>
              <a:t>The cross-entropy loss is also used for other classification models, including convolutional neural network classifiers for image processing.</a:t>
            </a:r>
          </a:p>
        </p:txBody>
      </p:sp>
    </p:spTree>
    <p:extLst>
      <p:ext uri="{BB962C8B-B14F-4D97-AF65-F5344CB8AC3E}">
        <p14:creationId xmlns:p14="http://schemas.microsoft.com/office/powerpoint/2010/main" val="19905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B69B4-1C95-F04C-BC05-01DF0F8DB235}"/>
              </a:ext>
            </a:extLst>
          </p:cNvPr>
          <p:cNvSpPr>
            <a:spLocks noGrp="1"/>
          </p:cNvSpPr>
          <p:nvPr>
            <p:ph type="title"/>
          </p:nvPr>
        </p:nvSpPr>
        <p:spPr/>
        <p:txBody>
          <a:bodyPr/>
          <a:lstStyle/>
          <a:p>
            <a:r>
              <a:rPr lang="en-US" i="1" dirty="0"/>
              <a:t>How</a:t>
            </a:r>
            <a:r>
              <a:rPr lang="en-US" dirty="0"/>
              <a:t> do we minimize the loss?</a:t>
            </a:r>
            <a:endParaRPr lang="en-US" i="1" dirty="0"/>
          </a:p>
        </p:txBody>
      </p:sp>
      <p:sp>
        <p:nvSpPr>
          <p:cNvPr id="3" name="Content Placeholder 2">
            <a:extLst>
              <a:ext uri="{FF2B5EF4-FFF2-40B4-BE49-F238E27FC236}">
                <a16:creationId xmlns:a16="http://schemas.microsoft.com/office/drawing/2014/main" id="{B71C0BD0-B269-FF4E-B67A-81E3AC434DA4}"/>
              </a:ext>
            </a:extLst>
          </p:cNvPr>
          <p:cNvSpPr>
            <a:spLocks noGrp="1"/>
          </p:cNvSpPr>
          <p:nvPr>
            <p:ph idx="1"/>
          </p:nvPr>
        </p:nvSpPr>
        <p:spPr/>
        <p:txBody>
          <a:bodyPr>
            <a:normAutofit/>
          </a:bodyPr>
          <a:lstStyle/>
          <a:p>
            <a:r>
              <a:rPr lang="en-US" sz="2400" dirty="0"/>
              <a:t>The cross-entropy loss just tells us </a:t>
            </a:r>
            <a:r>
              <a:rPr lang="en-US" sz="2400" i="1" dirty="0"/>
              <a:t>what</a:t>
            </a:r>
            <a:r>
              <a:rPr lang="en-US" sz="2400" dirty="0"/>
              <a:t> quantity we should be minimizing</a:t>
            </a:r>
          </a:p>
          <a:p>
            <a:endParaRPr lang="en-US" sz="2400" dirty="0"/>
          </a:p>
          <a:p>
            <a:r>
              <a:rPr lang="en-US" sz="2400" dirty="0"/>
              <a:t>In some cases (e.g. linear regression), we can solve for the minimum directly</a:t>
            </a:r>
          </a:p>
          <a:p>
            <a:endParaRPr lang="en-US" sz="2400" dirty="0"/>
          </a:p>
          <a:p>
            <a:r>
              <a:rPr lang="en-US" sz="2400" dirty="0"/>
              <a:t>But, we’d like to have an approach that works even for very complex models</a:t>
            </a:r>
          </a:p>
        </p:txBody>
      </p:sp>
    </p:spTree>
    <p:extLst>
      <p:ext uri="{BB962C8B-B14F-4D97-AF65-F5344CB8AC3E}">
        <p14:creationId xmlns:p14="http://schemas.microsoft.com/office/powerpoint/2010/main" val="3319338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600" dirty="0"/>
              <a:t>Strategy: determine how small changes in parameters affect the loss</a:t>
            </a:r>
          </a:p>
        </p:txBody>
      </p:sp>
      <p:pic>
        <p:nvPicPr>
          <p:cNvPr id="4" name="Picture 3">
            <a:extLst>
              <a:ext uri="{FF2B5EF4-FFF2-40B4-BE49-F238E27FC236}">
                <a16:creationId xmlns:a16="http://schemas.microsoft.com/office/drawing/2014/main" id="{AB383F67-9FD1-394B-A2D3-83F03790909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0778" y="1358342"/>
            <a:ext cx="7082444" cy="3150627"/>
          </a:xfrm>
          <a:prstGeom prst="rect">
            <a:avLst/>
          </a:prstGeom>
          <a:ln>
            <a:solidFill>
              <a:schemeClr val="tx1"/>
            </a:solidFill>
          </a:ln>
        </p:spPr>
      </p:pic>
    </p:spTree>
    <p:extLst>
      <p:ext uri="{BB962C8B-B14F-4D97-AF65-F5344CB8AC3E}">
        <p14:creationId xmlns:p14="http://schemas.microsoft.com/office/powerpoint/2010/main" val="35208091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694DDC9-A08B-5C41-A6D3-65EBD25B04AA}"/>
              </a:ext>
            </a:extLst>
          </p:cNvPr>
          <p:cNvPicPr>
            <a:picLocks noChangeAspect="1"/>
          </p:cNvPicPr>
          <p:nvPr/>
        </p:nvPicPr>
        <p:blipFill>
          <a:blip r:embed="rId2"/>
          <a:stretch>
            <a:fillRect/>
          </a:stretch>
        </p:blipFill>
        <p:spPr>
          <a:xfrm>
            <a:off x="4009420" y="1312081"/>
            <a:ext cx="4749800" cy="2971800"/>
          </a:xfrm>
          <a:prstGeom prst="rect">
            <a:avLst/>
          </a:prstGeom>
        </p:spPr>
      </p:pic>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600" dirty="0"/>
              <a:t>Strategy: determine how small changes in parameters affect the loss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81D22D-91DE-D745-874D-4C726416445D}"/>
                  </a:ext>
                </a:extLst>
              </p:cNvPr>
              <p:cNvSpPr txBox="1"/>
              <p:nvPr/>
            </p:nvSpPr>
            <p:spPr>
              <a:xfrm>
                <a:off x="565265" y="1592676"/>
                <a:ext cx="3158836" cy="2974853"/>
              </a:xfrm>
              <a:prstGeom prst="rect">
                <a:avLst/>
              </a:prstGeom>
              <a:noFill/>
            </p:spPr>
            <p:txBody>
              <a:bodyPr wrap="square" rtlCol="0">
                <a:spAutoFit/>
              </a:bodyPr>
              <a:lstStyle/>
              <a:p>
                <a:pPr>
                  <a:spcAft>
                    <a:spcPts val="1200"/>
                  </a:spcAft>
                </a:pPr>
                <a:r>
                  <a:rPr lang="en-US" sz="1400" u="sng" dirty="0"/>
                  <a:t>We know:</a:t>
                </a:r>
              </a:p>
              <a:p>
                <a:pPr marL="342900" indent="-342900">
                  <a:spcAft>
                    <a:spcPts val="1200"/>
                  </a:spcAft>
                  <a:buFont typeface="Arial" panose="020B0604020202020204" pitchFamily="34" charset="0"/>
                  <a:buChar char="•"/>
                </a:pPr>
                <a:r>
                  <a:rPr lang="en-US" sz="1400" dirty="0"/>
                  <a:t>If we rotate G1 by 1 radian, G2 will rotate by –12/8 radians.</a:t>
                </a:r>
              </a:p>
              <a:p>
                <a:pPr marL="342900" indent="-342900">
                  <a:spcAft>
                    <a:spcPts val="1200"/>
                  </a:spcAft>
                  <a:buFont typeface="Arial" panose="020B0604020202020204" pitchFamily="34" charset="0"/>
                  <a:buChar char="•"/>
                </a:pPr>
                <a:r>
                  <a:rPr lang="en-US" sz="1400" dirty="0"/>
                  <a:t>If G2 rotates by 1 radian, G3 will rotate by -8/6 radians.</a:t>
                </a:r>
              </a:p>
              <a:p>
                <a:pPr>
                  <a:spcAft>
                    <a:spcPts val="1200"/>
                  </a:spcAft>
                </a:pPr>
                <a:r>
                  <a:rPr lang="en-US" sz="1400" dirty="0"/>
                  <a:t>How do we determine the effect of G1 on G3?</a:t>
                </a:r>
              </a:p>
              <a:p>
                <a:pPr marL="285750" indent="-285750">
                  <a:spcAft>
                    <a:spcPts val="1200"/>
                  </a:spcAft>
                  <a:buFont typeface="Wingdings" pitchFamily="2" charset="2"/>
                  <a:buChar char="Ø"/>
                </a:pPr>
                <a:r>
                  <a:rPr lang="en-US" sz="1400" dirty="0"/>
                  <a:t>Multiply the effects.</a:t>
                </a:r>
              </a:p>
              <a:p>
                <a:pPr marL="285750" indent="-285750">
                  <a:spcAft>
                    <a:spcPts val="1200"/>
                  </a:spcAft>
                  <a:buFont typeface="Wingdings" pitchFamily="2" charset="2"/>
                  <a:buChar char="Ø"/>
                </a:pPr>
                <a14:m>
                  <m:oMath xmlns:m="http://schemas.openxmlformats.org/officeDocument/2006/math">
                    <m:d>
                      <m:dPr>
                        <m:ctrlPr>
                          <a:rPr lang="en-US" sz="1400" i="1" dirty="0" smtClean="0">
                            <a:latin typeface="Cambria Math" panose="02040503050406030204" pitchFamily="18" charset="0"/>
                          </a:rPr>
                        </m:ctrlPr>
                      </m:dPr>
                      <m:e>
                        <m:r>
                          <a:rPr lang="en-US" sz="1400" i="1" dirty="0">
                            <a:latin typeface="Cambria Math" panose="02040503050406030204" pitchFamily="18" charset="0"/>
                          </a:rPr>
                          <m:t>−</m:t>
                        </m:r>
                        <m:f>
                          <m:fPr>
                            <m:ctrlPr>
                              <a:rPr lang="en-US" sz="1400" i="1" dirty="0">
                                <a:latin typeface="Cambria Math" panose="02040503050406030204" pitchFamily="18" charset="0"/>
                              </a:rPr>
                            </m:ctrlPr>
                          </m:fPr>
                          <m:num>
                            <m:r>
                              <a:rPr lang="en-US" sz="1400" i="1" dirty="0">
                                <a:latin typeface="Cambria Math" panose="02040503050406030204" pitchFamily="18" charset="0"/>
                              </a:rPr>
                              <m:t>12</m:t>
                            </m:r>
                          </m:num>
                          <m:den>
                            <m:r>
                              <a:rPr lang="en-US" sz="1400" i="1" dirty="0">
                                <a:latin typeface="Cambria Math" panose="02040503050406030204" pitchFamily="18" charset="0"/>
                              </a:rPr>
                              <m:t>8</m:t>
                            </m:r>
                          </m:den>
                        </m:f>
                      </m:e>
                    </m:d>
                    <m:r>
                      <a:rPr lang="en-US" sz="1400" i="1" dirty="0" smtClean="0">
                        <a:latin typeface="Cambria Math" panose="02040503050406030204" pitchFamily="18" charset="0"/>
                      </a:rPr>
                      <m:t>∗</m:t>
                    </m:r>
                    <m:d>
                      <m:dPr>
                        <m:ctrlPr>
                          <a:rPr lang="en-US" sz="1400" i="1" dirty="0">
                            <a:latin typeface="Cambria Math" panose="02040503050406030204" pitchFamily="18" charset="0"/>
                          </a:rPr>
                        </m:ctrlPr>
                      </m:dPr>
                      <m:e>
                        <m:r>
                          <a:rPr lang="en-US" sz="1400" i="1" dirty="0">
                            <a:latin typeface="Cambria Math" panose="02040503050406030204" pitchFamily="18" charset="0"/>
                          </a:rPr>
                          <m:t>−</m:t>
                        </m:r>
                        <m:f>
                          <m:fPr>
                            <m:ctrlPr>
                              <a:rPr lang="en-US" sz="1400" i="1" dirty="0">
                                <a:latin typeface="Cambria Math" panose="02040503050406030204" pitchFamily="18" charset="0"/>
                              </a:rPr>
                            </m:ctrlPr>
                          </m:fPr>
                          <m:num>
                            <m:r>
                              <a:rPr lang="en-US" sz="1400" b="0" i="1" dirty="0" smtClean="0">
                                <a:latin typeface="Cambria Math" panose="02040503050406030204" pitchFamily="18" charset="0"/>
                              </a:rPr>
                              <m:t>8</m:t>
                            </m:r>
                          </m:num>
                          <m:den>
                            <m:r>
                              <a:rPr lang="en-US" sz="1400" b="0" i="1" dirty="0" smtClean="0">
                                <a:latin typeface="Cambria Math" panose="02040503050406030204" pitchFamily="18" charset="0"/>
                              </a:rPr>
                              <m:t>6</m:t>
                            </m:r>
                          </m:den>
                        </m:f>
                      </m:e>
                    </m:d>
                    <m:r>
                      <a:rPr lang="en-US" sz="1400" i="1" dirty="0" smtClean="0">
                        <a:latin typeface="Cambria Math" panose="02040503050406030204" pitchFamily="18" charset="0"/>
                      </a:rPr>
                      <m:t>=</m:t>
                    </m:r>
                    <m:f>
                      <m:fPr>
                        <m:ctrlPr>
                          <a:rPr lang="en-US" sz="1400" i="1" dirty="0" smtClean="0">
                            <a:latin typeface="Cambria Math" panose="02040503050406030204" pitchFamily="18" charset="0"/>
                          </a:rPr>
                        </m:ctrlPr>
                      </m:fPr>
                      <m:num>
                        <m:r>
                          <a:rPr lang="en-US" sz="1400" b="0" i="1" dirty="0" smtClean="0">
                            <a:latin typeface="Cambria Math" panose="02040503050406030204" pitchFamily="18" charset="0"/>
                          </a:rPr>
                          <m:t>12</m:t>
                        </m:r>
                      </m:num>
                      <m:den>
                        <m:r>
                          <a:rPr lang="en-US" sz="1400" b="0" i="1" dirty="0" smtClean="0">
                            <a:latin typeface="Cambria Math" panose="02040503050406030204" pitchFamily="18" charset="0"/>
                          </a:rPr>
                          <m:t>6</m:t>
                        </m:r>
                      </m:den>
                    </m:f>
                    <m:r>
                      <a:rPr lang="en-US" sz="1400" b="0" i="1" dirty="0" smtClean="0">
                        <a:latin typeface="Cambria Math" panose="02040503050406030204" pitchFamily="18" charset="0"/>
                      </a:rPr>
                      <m:t>=</m:t>
                    </m:r>
                    <m:r>
                      <a:rPr lang="en-US" sz="1400" i="1" dirty="0" smtClean="0">
                        <a:latin typeface="Cambria Math" panose="02040503050406030204" pitchFamily="18" charset="0"/>
                      </a:rPr>
                      <m:t>2</m:t>
                    </m:r>
                  </m:oMath>
                </a14:m>
                <a:endParaRPr lang="en-US" sz="1400" dirty="0"/>
              </a:p>
            </p:txBody>
          </p:sp>
        </mc:Choice>
        <mc:Fallback xmlns="">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565265" y="1592676"/>
                <a:ext cx="3158836" cy="2974853"/>
              </a:xfrm>
              <a:prstGeom prst="rect">
                <a:avLst/>
              </a:prstGeom>
              <a:blipFill>
                <a:blip r:embed="rId3"/>
                <a:stretch>
                  <a:fillRect l="-40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49CE5A0-52CC-E24A-BD96-8284258D4DBD}"/>
              </a:ext>
            </a:extLst>
          </p:cNvPr>
          <p:cNvSpPr txBox="1"/>
          <p:nvPr/>
        </p:nvSpPr>
        <p:spPr>
          <a:xfrm>
            <a:off x="4995950" y="2227810"/>
            <a:ext cx="447558" cy="369332"/>
          </a:xfrm>
          <a:prstGeom prst="rect">
            <a:avLst/>
          </a:prstGeom>
          <a:noFill/>
        </p:spPr>
        <p:txBody>
          <a:bodyPr wrap="none" rtlCol="0">
            <a:spAutoFit/>
          </a:bodyPr>
          <a:lstStyle/>
          <a:p>
            <a:r>
              <a:rPr lang="en-US" dirty="0"/>
              <a:t>G1</a:t>
            </a:r>
          </a:p>
        </p:txBody>
      </p:sp>
      <p:sp>
        <p:nvSpPr>
          <p:cNvPr id="7" name="TextBox 6">
            <a:extLst>
              <a:ext uri="{FF2B5EF4-FFF2-40B4-BE49-F238E27FC236}">
                <a16:creationId xmlns:a16="http://schemas.microsoft.com/office/drawing/2014/main" id="{717F13D5-0F0C-8C43-8D02-3A574A8E2EAD}"/>
              </a:ext>
            </a:extLst>
          </p:cNvPr>
          <p:cNvSpPr txBox="1"/>
          <p:nvPr/>
        </p:nvSpPr>
        <p:spPr>
          <a:xfrm>
            <a:off x="6349595" y="2613315"/>
            <a:ext cx="447558" cy="369332"/>
          </a:xfrm>
          <a:prstGeom prst="rect">
            <a:avLst/>
          </a:prstGeom>
          <a:noFill/>
        </p:spPr>
        <p:txBody>
          <a:bodyPr wrap="none" rtlCol="0">
            <a:spAutoFit/>
          </a:bodyPr>
          <a:lstStyle/>
          <a:p>
            <a:r>
              <a:rPr lang="en-US" dirty="0"/>
              <a:t>G2</a:t>
            </a:r>
          </a:p>
        </p:txBody>
      </p:sp>
      <p:sp>
        <p:nvSpPr>
          <p:cNvPr id="8" name="TextBox 7">
            <a:extLst>
              <a:ext uri="{FF2B5EF4-FFF2-40B4-BE49-F238E27FC236}">
                <a16:creationId xmlns:a16="http://schemas.microsoft.com/office/drawing/2014/main" id="{8EA867EA-E8C3-D045-BDD1-1E081C5B3987}"/>
              </a:ext>
            </a:extLst>
          </p:cNvPr>
          <p:cNvSpPr txBox="1"/>
          <p:nvPr/>
        </p:nvSpPr>
        <p:spPr>
          <a:xfrm>
            <a:off x="7552083" y="2576598"/>
            <a:ext cx="447558" cy="369332"/>
          </a:xfrm>
          <a:prstGeom prst="rect">
            <a:avLst/>
          </a:prstGeom>
          <a:noFill/>
        </p:spPr>
        <p:txBody>
          <a:bodyPr wrap="none" rtlCol="0">
            <a:spAutoFit/>
          </a:bodyPr>
          <a:lstStyle/>
          <a:p>
            <a:r>
              <a:rPr lang="en-US" dirty="0"/>
              <a:t>G3</a:t>
            </a:r>
          </a:p>
        </p:txBody>
      </p:sp>
    </p:spTree>
    <p:extLst>
      <p:ext uri="{BB962C8B-B14F-4D97-AF65-F5344CB8AC3E}">
        <p14:creationId xmlns:p14="http://schemas.microsoft.com/office/powerpoint/2010/main" val="258688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048ED2-66A4-594A-B772-1A479E27E4DF}"/>
              </a:ext>
            </a:extLst>
          </p:cNvPr>
          <p:cNvPicPr>
            <a:picLocks noChangeAspect="1"/>
          </p:cNvPicPr>
          <p:nvPr/>
        </p:nvPicPr>
        <p:blipFill>
          <a:blip r:embed="rId2"/>
          <a:stretch>
            <a:fillRect/>
          </a:stretch>
        </p:blipFill>
        <p:spPr>
          <a:xfrm>
            <a:off x="4009420" y="1312081"/>
            <a:ext cx="4749800" cy="2971800"/>
          </a:xfrm>
          <a:prstGeom prst="rect">
            <a:avLst/>
          </a:prstGeom>
        </p:spPr>
      </p:pic>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600" dirty="0"/>
              <a:t>Strategy: determine how small changes in parameters affect the loss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81D22D-91DE-D745-874D-4C726416445D}"/>
                  </a:ext>
                </a:extLst>
              </p:cNvPr>
              <p:cNvSpPr txBox="1"/>
              <p:nvPr/>
            </p:nvSpPr>
            <p:spPr>
              <a:xfrm>
                <a:off x="565265" y="1592676"/>
                <a:ext cx="3158836" cy="2974853"/>
              </a:xfrm>
              <a:prstGeom prst="rect">
                <a:avLst/>
              </a:prstGeom>
              <a:noFill/>
            </p:spPr>
            <p:txBody>
              <a:bodyPr wrap="square" rtlCol="0">
                <a:spAutoFit/>
              </a:bodyPr>
              <a:lstStyle/>
              <a:p>
                <a:pPr>
                  <a:spcAft>
                    <a:spcPts val="1200"/>
                  </a:spcAft>
                </a:pPr>
                <a:r>
                  <a:rPr lang="en-US" sz="1400" u="sng" dirty="0"/>
                  <a:t>We know:</a:t>
                </a:r>
              </a:p>
              <a:p>
                <a:pPr marL="342900" indent="-342900">
                  <a:spcAft>
                    <a:spcPts val="1200"/>
                  </a:spcAft>
                  <a:buFont typeface="Arial" panose="020B0604020202020204" pitchFamily="34" charset="0"/>
                  <a:buChar char="•"/>
                </a:pPr>
                <a:r>
                  <a:rPr lang="en-US" sz="1400" dirty="0"/>
                  <a:t>If we rotate G1 by 1 radian, G2 will rotate by –12/8 radians.</a:t>
                </a:r>
              </a:p>
              <a:p>
                <a:pPr marL="342900" indent="-342900">
                  <a:spcAft>
                    <a:spcPts val="1200"/>
                  </a:spcAft>
                  <a:buFont typeface="Arial" panose="020B0604020202020204" pitchFamily="34" charset="0"/>
                  <a:buChar char="•"/>
                </a:pPr>
                <a:r>
                  <a:rPr lang="en-US" sz="1400" dirty="0"/>
                  <a:t>If G2 rotates by 1 radian, G3 will rotate by -8/6 radians.</a:t>
                </a:r>
              </a:p>
              <a:p>
                <a:pPr>
                  <a:spcAft>
                    <a:spcPts val="1200"/>
                  </a:spcAft>
                </a:pPr>
                <a:r>
                  <a:rPr lang="en-US" sz="1400" dirty="0"/>
                  <a:t>How do we determine the effect of G1 on G3?</a:t>
                </a:r>
              </a:p>
              <a:p>
                <a:pPr marL="285750" indent="-285750">
                  <a:spcAft>
                    <a:spcPts val="1200"/>
                  </a:spcAft>
                  <a:buFont typeface="Wingdings" pitchFamily="2" charset="2"/>
                  <a:buChar char="Ø"/>
                </a:pPr>
                <a:r>
                  <a:rPr lang="en-US" sz="1400" dirty="0"/>
                  <a:t>Multiply the effects.</a:t>
                </a:r>
              </a:p>
              <a:p>
                <a:pPr marL="285750" indent="-285750">
                  <a:spcAft>
                    <a:spcPts val="1200"/>
                  </a:spcAft>
                  <a:buFont typeface="Wingdings" pitchFamily="2" charset="2"/>
                  <a:buChar char="Ø"/>
                </a:pPr>
                <a14:m>
                  <m:oMath xmlns:m="http://schemas.openxmlformats.org/officeDocument/2006/math">
                    <m:d>
                      <m:dPr>
                        <m:ctrlPr>
                          <a:rPr lang="en-US" sz="1400" i="1" dirty="0" smtClean="0">
                            <a:latin typeface="Cambria Math" panose="02040503050406030204" pitchFamily="18" charset="0"/>
                          </a:rPr>
                        </m:ctrlPr>
                      </m:dPr>
                      <m:e>
                        <m:r>
                          <a:rPr lang="en-US" sz="1400" i="1" dirty="0">
                            <a:latin typeface="Cambria Math" panose="02040503050406030204" pitchFamily="18" charset="0"/>
                          </a:rPr>
                          <m:t>−</m:t>
                        </m:r>
                        <m:f>
                          <m:fPr>
                            <m:ctrlPr>
                              <a:rPr lang="en-US" sz="1400" i="1" dirty="0">
                                <a:latin typeface="Cambria Math" panose="02040503050406030204" pitchFamily="18" charset="0"/>
                              </a:rPr>
                            </m:ctrlPr>
                          </m:fPr>
                          <m:num>
                            <m:r>
                              <a:rPr lang="en-US" sz="1400" i="1" dirty="0">
                                <a:latin typeface="Cambria Math" panose="02040503050406030204" pitchFamily="18" charset="0"/>
                              </a:rPr>
                              <m:t>12</m:t>
                            </m:r>
                          </m:num>
                          <m:den>
                            <m:r>
                              <a:rPr lang="en-US" sz="1400" i="1" dirty="0">
                                <a:latin typeface="Cambria Math" panose="02040503050406030204" pitchFamily="18" charset="0"/>
                              </a:rPr>
                              <m:t>8</m:t>
                            </m:r>
                          </m:den>
                        </m:f>
                      </m:e>
                    </m:d>
                    <m:r>
                      <a:rPr lang="en-US" sz="1400" i="1" dirty="0" smtClean="0">
                        <a:latin typeface="Cambria Math" panose="02040503050406030204" pitchFamily="18" charset="0"/>
                      </a:rPr>
                      <m:t>∗</m:t>
                    </m:r>
                    <m:d>
                      <m:dPr>
                        <m:ctrlPr>
                          <a:rPr lang="en-US" sz="1400" i="1" dirty="0">
                            <a:latin typeface="Cambria Math" panose="02040503050406030204" pitchFamily="18" charset="0"/>
                          </a:rPr>
                        </m:ctrlPr>
                      </m:dPr>
                      <m:e>
                        <m:r>
                          <a:rPr lang="en-US" sz="1400" i="1" dirty="0">
                            <a:latin typeface="Cambria Math" panose="02040503050406030204" pitchFamily="18" charset="0"/>
                          </a:rPr>
                          <m:t>−</m:t>
                        </m:r>
                        <m:f>
                          <m:fPr>
                            <m:ctrlPr>
                              <a:rPr lang="en-US" sz="1400" i="1" dirty="0">
                                <a:latin typeface="Cambria Math" panose="02040503050406030204" pitchFamily="18" charset="0"/>
                              </a:rPr>
                            </m:ctrlPr>
                          </m:fPr>
                          <m:num>
                            <m:r>
                              <a:rPr lang="en-US" sz="1400" b="0" i="1" dirty="0" smtClean="0">
                                <a:latin typeface="Cambria Math" panose="02040503050406030204" pitchFamily="18" charset="0"/>
                              </a:rPr>
                              <m:t>8</m:t>
                            </m:r>
                          </m:num>
                          <m:den>
                            <m:r>
                              <a:rPr lang="en-US" sz="1400" b="0" i="1" dirty="0" smtClean="0">
                                <a:latin typeface="Cambria Math" panose="02040503050406030204" pitchFamily="18" charset="0"/>
                              </a:rPr>
                              <m:t>6</m:t>
                            </m:r>
                          </m:den>
                        </m:f>
                      </m:e>
                    </m:d>
                    <m:r>
                      <a:rPr lang="en-US" sz="1400" i="1" dirty="0" smtClean="0">
                        <a:latin typeface="Cambria Math" panose="02040503050406030204" pitchFamily="18" charset="0"/>
                      </a:rPr>
                      <m:t>=</m:t>
                    </m:r>
                    <m:f>
                      <m:fPr>
                        <m:ctrlPr>
                          <a:rPr lang="en-US" sz="1400" i="1" dirty="0" smtClean="0">
                            <a:latin typeface="Cambria Math" panose="02040503050406030204" pitchFamily="18" charset="0"/>
                          </a:rPr>
                        </m:ctrlPr>
                      </m:fPr>
                      <m:num>
                        <m:r>
                          <a:rPr lang="en-US" sz="1400" b="0" i="1" dirty="0" smtClean="0">
                            <a:latin typeface="Cambria Math" panose="02040503050406030204" pitchFamily="18" charset="0"/>
                          </a:rPr>
                          <m:t>12</m:t>
                        </m:r>
                      </m:num>
                      <m:den>
                        <m:r>
                          <a:rPr lang="en-US" sz="1400" b="0" i="1" dirty="0" smtClean="0">
                            <a:latin typeface="Cambria Math" panose="02040503050406030204" pitchFamily="18" charset="0"/>
                          </a:rPr>
                          <m:t>6</m:t>
                        </m:r>
                      </m:den>
                    </m:f>
                    <m:r>
                      <a:rPr lang="en-US" sz="1400" b="0" i="1" dirty="0" smtClean="0">
                        <a:latin typeface="Cambria Math" panose="02040503050406030204" pitchFamily="18" charset="0"/>
                      </a:rPr>
                      <m:t>=</m:t>
                    </m:r>
                    <m:r>
                      <a:rPr lang="en-US" sz="1400" i="1" dirty="0" smtClean="0">
                        <a:latin typeface="Cambria Math" panose="02040503050406030204" pitchFamily="18" charset="0"/>
                      </a:rPr>
                      <m:t>2</m:t>
                    </m:r>
                  </m:oMath>
                </a14:m>
                <a:endParaRPr lang="en-US" sz="1400" dirty="0"/>
              </a:p>
            </p:txBody>
          </p:sp>
        </mc:Choice>
        <mc:Fallback xmlns="">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565265" y="1592676"/>
                <a:ext cx="3158836" cy="2974853"/>
              </a:xfrm>
              <a:prstGeom prst="rect">
                <a:avLst/>
              </a:prstGeom>
              <a:blipFill>
                <a:blip r:embed="rId3"/>
                <a:stretch>
                  <a:fillRect l="-40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749CE5A0-52CC-E24A-BD96-8284258D4DBD}"/>
              </a:ext>
            </a:extLst>
          </p:cNvPr>
          <p:cNvSpPr txBox="1"/>
          <p:nvPr/>
        </p:nvSpPr>
        <p:spPr>
          <a:xfrm>
            <a:off x="4995950" y="2227810"/>
            <a:ext cx="447558" cy="369332"/>
          </a:xfrm>
          <a:prstGeom prst="rect">
            <a:avLst/>
          </a:prstGeom>
          <a:noFill/>
        </p:spPr>
        <p:txBody>
          <a:bodyPr wrap="none" rtlCol="0">
            <a:spAutoFit/>
          </a:bodyPr>
          <a:lstStyle/>
          <a:p>
            <a:r>
              <a:rPr lang="en-US" dirty="0"/>
              <a:t>G1</a:t>
            </a:r>
          </a:p>
        </p:txBody>
      </p:sp>
      <p:sp>
        <p:nvSpPr>
          <p:cNvPr id="7" name="TextBox 6">
            <a:extLst>
              <a:ext uri="{FF2B5EF4-FFF2-40B4-BE49-F238E27FC236}">
                <a16:creationId xmlns:a16="http://schemas.microsoft.com/office/drawing/2014/main" id="{717F13D5-0F0C-8C43-8D02-3A574A8E2EAD}"/>
              </a:ext>
            </a:extLst>
          </p:cNvPr>
          <p:cNvSpPr txBox="1"/>
          <p:nvPr/>
        </p:nvSpPr>
        <p:spPr>
          <a:xfrm>
            <a:off x="6349595" y="2613315"/>
            <a:ext cx="447558" cy="369332"/>
          </a:xfrm>
          <a:prstGeom prst="rect">
            <a:avLst/>
          </a:prstGeom>
          <a:noFill/>
        </p:spPr>
        <p:txBody>
          <a:bodyPr wrap="none" rtlCol="0">
            <a:spAutoFit/>
          </a:bodyPr>
          <a:lstStyle/>
          <a:p>
            <a:r>
              <a:rPr lang="en-US" dirty="0"/>
              <a:t>G2</a:t>
            </a:r>
          </a:p>
        </p:txBody>
      </p:sp>
      <p:sp>
        <p:nvSpPr>
          <p:cNvPr id="8" name="TextBox 7">
            <a:extLst>
              <a:ext uri="{FF2B5EF4-FFF2-40B4-BE49-F238E27FC236}">
                <a16:creationId xmlns:a16="http://schemas.microsoft.com/office/drawing/2014/main" id="{8EA867EA-E8C3-D045-BDD1-1E081C5B3987}"/>
              </a:ext>
            </a:extLst>
          </p:cNvPr>
          <p:cNvSpPr txBox="1"/>
          <p:nvPr/>
        </p:nvSpPr>
        <p:spPr>
          <a:xfrm>
            <a:off x="7552083" y="2576598"/>
            <a:ext cx="447558" cy="369332"/>
          </a:xfrm>
          <a:prstGeom prst="rect">
            <a:avLst/>
          </a:prstGeom>
          <a:noFill/>
        </p:spPr>
        <p:txBody>
          <a:bodyPr wrap="none" rtlCol="0">
            <a:spAutoFit/>
          </a:bodyPr>
          <a:lstStyle/>
          <a:p>
            <a:r>
              <a:rPr lang="en-US" dirty="0"/>
              <a:t>G3</a:t>
            </a:r>
          </a:p>
        </p:txBody>
      </p:sp>
    </p:spTree>
    <p:extLst>
      <p:ext uri="{BB962C8B-B14F-4D97-AF65-F5344CB8AC3E}">
        <p14:creationId xmlns:p14="http://schemas.microsoft.com/office/powerpoint/2010/main" val="8150637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600" dirty="0"/>
              <a:t>Strategy: determine how small changes in parameters affect the loss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81D22D-91DE-D745-874D-4C726416445D}"/>
                  </a:ext>
                </a:extLst>
              </p:cNvPr>
              <p:cNvSpPr txBox="1"/>
              <p:nvPr/>
            </p:nvSpPr>
            <p:spPr>
              <a:xfrm>
                <a:off x="556952" y="1584916"/>
                <a:ext cx="3158836" cy="2990370"/>
              </a:xfrm>
              <a:prstGeom prst="rect">
                <a:avLst/>
              </a:prstGeom>
              <a:noFill/>
            </p:spPr>
            <p:txBody>
              <a:bodyPr wrap="square" rtlCol="0">
                <a:spAutoFit/>
              </a:bodyPr>
              <a:lstStyle/>
              <a:p>
                <a:pPr>
                  <a:spcAft>
                    <a:spcPts val="1200"/>
                  </a:spcAft>
                </a:pPr>
                <a:r>
                  <a:rPr lang="en-US" sz="1400" u="sng" dirty="0"/>
                  <a:t>We know:</a:t>
                </a:r>
              </a:p>
              <a:p>
                <a:pPr marL="342900" indent="-342900">
                  <a:spcAft>
                    <a:spcPts val="1200"/>
                  </a:spcAft>
                  <a:buFont typeface="Arial" panose="020B0604020202020204" pitchFamily="34" charset="0"/>
                  <a:buChar char="•"/>
                </a:pPr>
                <a:r>
                  <a:rPr lang="en-US" sz="1400" dirty="0"/>
                  <a:t>If we increase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1</m:t>
                        </m:r>
                      </m:sub>
                    </m:sSub>
                  </m:oMath>
                </a14:m>
                <a:r>
                  <a:rPr lang="en-US" sz="1400" dirty="0"/>
                  <a:t> by a small amount </a:t>
                </a:r>
                <a14:m>
                  <m:oMath xmlns:m="http://schemas.openxmlformats.org/officeDocument/2006/math">
                    <m:r>
                      <a:rPr lang="en-US" sz="1400" b="0" i="1" smtClean="0">
                        <a:latin typeface="Cambria Math" panose="02040503050406030204" pitchFamily="18" charset="0"/>
                      </a:rPr>
                      <m:t>𝜀</m:t>
                    </m:r>
                  </m:oMath>
                </a14:m>
                <a:r>
                  <a:rPr lang="en-US" sz="1400" dirty="0"/>
                  <a:t>, then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𝑧</m:t>
                        </m:r>
                      </m:e>
                      <m:sub>
                        <m:r>
                          <a:rPr lang="en-US" sz="1400" i="1" dirty="0" smtClean="0">
                            <a:latin typeface="Cambria Math" panose="02040503050406030204" pitchFamily="18" charset="0"/>
                          </a:rPr>
                          <m:t>𝑖</m:t>
                        </m:r>
                      </m:sub>
                    </m:sSub>
                  </m:oMath>
                </a14:m>
                <a:r>
                  <a:rPr lang="en-US" sz="1400" dirty="0"/>
                  <a:t> will increase by </a:t>
                </a:r>
                <a14:m>
                  <m:oMath xmlns:m="http://schemas.openxmlformats.org/officeDocument/2006/math">
                    <m:r>
                      <a:rPr lang="en-US" sz="1400" b="0" i="1" dirty="0" smtClean="0">
                        <a:latin typeface="Cambria Math" panose="02040503050406030204" pitchFamily="18" charset="0"/>
                      </a:rPr>
                      <m:t>𝜀</m:t>
                    </m:r>
                    <m:r>
                      <a:rPr lang="en-US" sz="1400" b="0" i="1" dirty="0"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oMath>
                </a14:m>
                <a:endParaRPr lang="en-US" sz="1400" dirty="0"/>
              </a:p>
              <a:p>
                <a:pPr marL="342900" indent="-342900">
                  <a:spcAft>
                    <a:spcPts val="1200"/>
                  </a:spcAft>
                  <a:buFont typeface="Arial" panose="020B0604020202020204" pitchFamily="34" charset="0"/>
                  <a:buChar char="•"/>
                </a:pPr>
                <a:r>
                  <a:rPr lang="en-US" sz="1400" dirty="0"/>
                  <a:t>If we increase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oMath>
                </a14:m>
                <a:r>
                  <a:rPr lang="en-US" sz="1400" dirty="0"/>
                  <a:t> by a small amount </a:t>
                </a:r>
                <a14:m>
                  <m:oMath xmlns:m="http://schemas.openxmlformats.org/officeDocument/2006/math">
                    <m:r>
                      <a:rPr lang="en-US" sz="1400" b="0" i="1" smtClean="0">
                        <a:latin typeface="Cambria Math" panose="02040503050406030204" pitchFamily="18" charset="0"/>
                      </a:rPr>
                      <m:t>𝜀</m:t>
                    </m:r>
                  </m:oMath>
                </a14:m>
                <a:r>
                  <a:rPr lang="en-US" sz="1400" dirty="0"/>
                  <a:t>, then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𝑖</m:t>
                        </m:r>
                      </m:sub>
                    </m:sSub>
                  </m:oMath>
                </a14:m>
                <a:r>
                  <a:rPr lang="en-US" sz="1400" dirty="0"/>
                  <a:t> will increase by </a:t>
                </a:r>
                <a14:m>
                  <m:oMath xmlns:m="http://schemas.openxmlformats.org/officeDocument/2006/math">
                    <m:r>
                      <a:rPr lang="en-US" sz="1400" b="0" i="1" smtClean="0">
                        <a:latin typeface="Cambria Math" panose="02040503050406030204" pitchFamily="18" charset="0"/>
                      </a:rPr>
                      <m:t>𝜀</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𝑑</m:t>
                        </m:r>
                        <m:r>
                          <a:rPr lang="en-US" sz="1400" b="0" i="1" smtClean="0">
                            <a:latin typeface="Cambria Math" panose="02040503050406030204" pitchFamily="18" charset="0"/>
                          </a:rPr>
                          <m:t>𝜎</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num>
                      <m:den>
                        <m:r>
                          <a:rPr lang="en-US" sz="1400" b="0" i="1" smtClean="0">
                            <a:latin typeface="Cambria Math" panose="02040503050406030204" pitchFamily="18" charset="0"/>
                          </a:rPr>
                          <m:t>𝑑</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den>
                    </m:f>
                  </m:oMath>
                </a14:m>
                <a:r>
                  <a:rPr lang="en-US" sz="1400" dirty="0"/>
                  <a:t> (depends on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𝑧</m:t>
                        </m:r>
                      </m:e>
                      <m:sub>
                        <m:r>
                          <a:rPr lang="en-US" sz="1400" b="0" i="1" smtClean="0">
                            <a:latin typeface="Cambria Math" panose="02040503050406030204" pitchFamily="18" charset="0"/>
                          </a:rPr>
                          <m:t>𝑖</m:t>
                        </m:r>
                      </m:sub>
                    </m:sSub>
                  </m:oMath>
                </a14:m>
                <a:r>
                  <a:rPr lang="en-US" sz="1400" dirty="0"/>
                  <a:t>)</a:t>
                </a:r>
              </a:p>
              <a:p>
                <a:pPr>
                  <a:spcAft>
                    <a:spcPts val="1200"/>
                  </a:spcAft>
                </a:pPr>
                <a:r>
                  <a:rPr lang="en-US" sz="1400" dirty="0"/>
                  <a:t>How do we determine the effect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𝑏</m:t>
                        </m:r>
                      </m:e>
                      <m:sub>
                        <m:r>
                          <a:rPr lang="en-US" sz="1400" i="1" dirty="0" smtClean="0">
                            <a:latin typeface="Cambria Math" panose="02040503050406030204" pitchFamily="18" charset="0"/>
                          </a:rPr>
                          <m:t>1</m:t>
                        </m:r>
                      </m:sub>
                    </m:sSub>
                  </m:oMath>
                </a14:m>
                <a:r>
                  <a:rPr lang="en-US" sz="1400" dirty="0"/>
                  <a:t> on the cross-entropy loss (which depends on </a:t>
                </a:r>
                <a14:m>
                  <m:oMath xmlns:m="http://schemas.openxmlformats.org/officeDocument/2006/math">
                    <m:sSub>
                      <m:sSubPr>
                        <m:ctrlPr>
                          <a:rPr lang="en-US" sz="1400" i="1" dirty="0" smtClean="0">
                            <a:latin typeface="Cambria Math" panose="02040503050406030204" pitchFamily="18" charset="0"/>
                          </a:rPr>
                        </m:ctrlPr>
                      </m:sSubPr>
                      <m:e>
                        <m:r>
                          <a:rPr lang="en-US" sz="1400" i="1" dirty="0" smtClean="0">
                            <a:latin typeface="Cambria Math" panose="02040503050406030204" pitchFamily="18" charset="0"/>
                          </a:rPr>
                          <m:t>𝑝</m:t>
                        </m:r>
                      </m:e>
                      <m:sub>
                        <m:r>
                          <a:rPr lang="en-US" sz="1400" i="1" dirty="0" smtClean="0">
                            <a:latin typeface="Cambria Math" panose="02040503050406030204" pitchFamily="18" charset="0"/>
                          </a:rPr>
                          <m:t>𝑖</m:t>
                        </m:r>
                      </m:sub>
                    </m:sSub>
                  </m:oMath>
                </a14:m>
                <a:r>
                  <a:rPr lang="en-US" sz="1400" dirty="0"/>
                  <a:t>)?</a:t>
                </a:r>
              </a:p>
              <a:p>
                <a:pPr marL="285750" indent="-285750">
                  <a:spcAft>
                    <a:spcPts val="1200"/>
                  </a:spcAft>
                  <a:buFont typeface="Wingdings" pitchFamily="2" charset="2"/>
                  <a:buChar char="Ø"/>
                </a:pPr>
                <a:r>
                  <a:rPr lang="en-US" sz="1400" dirty="0"/>
                  <a:t>Multiply the effects.</a:t>
                </a:r>
              </a:p>
            </p:txBody>
          </p:sp>
        </mc:Choice>
        <mc:Fallback xmlns="">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556952" y="1584916"/>
                <a:ext cx="3158836" cy="2990370"/>
              </a:xfrm>
              <a:prstGeom prst="rect">
                <a:avLst/>
              </a:prstGeom>
              <a:blipFill>
                <a:blip r:embed="rId2"/>
                <a:stretch>
                  <a:fillRect l="-400" t="-424" b="-127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8F70FA5-3DB0-104C-A992-D9615D1CA4C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37413" y="1802998"/>
            <a:ext cx="3553373" cy="2554207"/>
          </a:xfrm>
          <a:prstGeom prst="rect">
            <a:avLst/>
          </a:prstGeom>
        </p:spPr>
      </p:pic>
    </p:spTree>
    <p:extLst>
      <p:ext uri="{BB962C8B-B14F-4D97-AF65-F5344CB8AC3E}">
        <p14:creationId xmlns:p14="http://schemas.microsoft.com/office/powerpoint/2010/main" val="9964487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600" dirty="0"/>
              <a:t>Strategy: determine how small changes in parameters affect the loss</a:t>
            </a:r>
          </a:p>
        </p:txBody>
      </p:sp>
      <p:sp>
        <p:nvSpPr>
          <p:cNvPr id="5" name="TextBox 4">
            <a:extLst>
              <a:ext uri="{FF2B5EF4-FFF2-40B4-BE49-F238E27FC236}">
                <a16:creationId xmlns:a16="http://schemas.microsoft.com/office/drawing/2014/main" id="{3181D22D-91DE-D745-874D-4C726416445D}"/>
              </a:ext>
            </a:extLst>
          </p:cNvPr>
          <p:cNvSpPr txBox="1"/>
          <p:nvPr/>
        </p:nvSpPr>
        <p:spPr>
          <a:xfrm>
            <a:off x="640079" y="1472244"/>
            <a:ext cx="3108961" cy="3016210"/>
          </a:xfrm>
          <a:prstGeom prst="rect">
            <a:avLst/>
          </a:prstGeom>
          <a:noFill/>
        </p:spPr>
        <p:txBody>
          <a:bodyPr wrap="square" rtlCol="0">
            <a:spAutoFit/>
          </a:bodyPr>
          <a:lstStyle/>
          <a:p>
            <a:pPr>
              <a:spcAft>
                <a:spcPts val="1200"/>
              </a:spcAft>
            </a:pPr>
            <a:r>
              <a:rPr lang="en-US" sz="1400" u="sng" dirty="0"/>
              <a:t>This is called the </a:t>
            </a:r>
            <a:r>
              <a:rPr lang="en-US" sz="1400" i="1" u="sng" dirty="0"/>
              <a:t>chain rule </a:t>
            </a:r>
            <a:r>
              <a:rPr lang="en-US" sz="1400" u="sng" dirty="0"/>
              <a:t>(calc 101)</a:t>
            </a:r>
            <a:endParaRPr lang="en-US" sz="1400" i="1" u="sng" dirty="0"/>
          </a:p>
          <a:p>
            <a:pPr marL="342900" indent="-342900">
              <a:spcAft>
                <a:spcPts val="1200"/>
              </a:spcAft>
              <a:buFont typeface="Arial" panose="020B0604020202020204" pitchFamily="34" charset="0"/>
              <a:buChar char="•"/>
            </a:pPr>
            <a:r>
              <a:rPr lang="en-US" sz="1400" dirty="0"/>
              <a:t>We use it to see how small changes in parameters affect the loss</a:t>
            </a:r>
          </a:p>
          <a:p>
            <a:pPr marL="342900" indent="-342900">
              <a:spcAft>
                <a:spcPts val="1200"/>
              </a:spcAft>
              <a:buFont typeface="Arial" panose="020B0604020202020204" pitchFamily="34" charset="0"/>
              <a:buChar char="•"/>
            </a:pPr>
            <a:r>
              <a:rPr lang="en-US" sz="1400" dirty="0"/>
              <a:t>Could be a very long chain…</a:t>
            </a:r>
          </a:p>
          <a:p>
            <a:pPr marL="342900" indent="-342900">
              <a:spcAft>
                <a:spcPts val="1200"/>
              </a:spcAft>
              <a:buFont typeface="Arial" panose="020B0604020202020204" pitchFamily="34" charset="0"/>
              <a:buChar char="•"/>
            </a:pPr>
            <a:r>
              <a:rPr lang="en-US" sz="1400" dirty="0"/>
              <a:t>Some parameters have a greater effect than others</a:t>
            </a:r>
          </a:p>
          <a:p>
            <a:pPr marL="342900" indent="-342900">
              <a:spcAft>
                <a:spcPts val="1200"/>
              </a:spcAft>
              <a:buFont typeface="Arial" panose="020B0604020202020204" pitchFamily="34" charset="0"/>
              <a:buChar char="•"/>
            </a:pPr>
            <a:r>
              <a:rPr lang="en-US" sz="1400" dirty="0"/>
              <a:t>We change all parameters at once, with each change proportional to that parameter’s effect on the loss</a:t>
            </a:r>
          </a:p>
          <a:p>
            <a:pPr marL="800066" lvl="1" indent="-342900">
              <a:spcAft>
                <a:spcPts val="1200"/>
              </a:spcAft>
              <a:buFont typeface="Arial" panose="020B0604020202020204" pitchFamily="34" charset="0"/>
              <a:buChar char="•"/>
            </a:pPr>
            <a:r>
              <a:rPr lang="en-US" sz="1400" dirty="0"/>
              <a:t>This is </a:t>
            </a:r>
            <a:r>
              <a:rPr lang="en-US" sz="1400" i="1" dirty="0"/>
              <a:t>gradient descent</a:t>
            </a:r>
            <a:endParaRPr lang="en-US" sz="1400" dirty="0"/>
          </a:p>
        </p:txBody>
      </p:sp>
      <p:pic>
        <p:nvPicPr>
          <p:cNvPr id="6" name="Picture 5">
            <a:extLst>
              <a:ext uri="{FF2B5EF4-FFF2-40B4-BE49-F238E27FC236}">
                <a16:creationId xmlns:a16="http://schemas.microsoft.com/office/drawing/2014/main" id="{98F70FA5-3DB0-104C-A992-D9615D1CA4C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37413" y="1802998"/>
            <a:ext cx="3553373" cy="2554207"/>
          </a:xfrm>
          <a:prstGeom prst="rect">
            <a:avLst/>
          </a:prstGeom>
        </p:spPr>
      </p:pic>
    </p:spTree>
    <p:extLst>
      <p:ext uri="{BB962C8B-B14F-4D97-AF65-F5344CB8AC3E}">
        <p14:creationId xmlns:p14="http://schemas.microsoft.com/office/powerpoint/2010/main" val="1239973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F5B0-889B-7042-BA67-AF3D4C0FE298}"/>
              </a:ext>
            </a:extLst>
          </p:cNvPr>
          <p:cNvSpPr>
            <a:spLocks noGrp="1"/>
          </p:cNvSpPr>
          <p:nvPr>
            <p:ph type="title"/>
          </p:nvPr>
        </p:nvSpPr>
        <p:spPr>
          <a:xfrm>
            <a:off x="722313" y="3305176"/>
            <a:ext cx="8193087" cy="1021556"/>
          </a:xfrm>
        </p:spPr>
        <p:txBody>
          <a:bodyPr>
            <a:normAutofit/>
          </a:bodyPr>
          <a:lstStyle/>
          <a:p>
            <a:r>
              <a:rPr lang="en-US" dirty="0"/>
              <a:t>Model Learning</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9171094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9BB7-720B-E641-9EA4-E10DD522EEF8}"/>
              </a:ext>
            </a:extLst>
          </p:cNvPr>
          <p:cNvSpPr>
            <a:spLocks noGrp="1"/>
          </p:cNvSpPr>
          <p:nvPr>
            <p:ph type="title"/>
          </p:nvPr>
        </p:nvSpPr>
        <p:spPr/>
        <p:txBody>
          <a:bodyPr>
            <a:noAutofit/>
          </a:bodyPr>
          <a:lstStyle/>
          <a:p>
            <a:r>
              <a:rPr lang="en-US" sz="3600" dirty="0"/>
              <a:t>Strategy: determine how small changes in parameters affect the loss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81D22D-91DE-D745-874D-4C726416445D}"/>
                  </a:ext>
                </a:extLst>
              </p:cNvPr>
              <p:cNvSpPr txBox="1"/>
              <p:nvPr/>
            </p:nvSpPr>
            <p:spPr>
              <a:xfrm>
                <a:off x="656706" y="1580877"/>
                <a:ext cx="3092336" cy="2896947"/>
              </a:xfrm>
              <a:prstGeom prst="rect">
                <a:avLst/>
              </a:prstGeom>
              <a:noFill/>
            </p:spPr>
            <p:txBody>
              <a:bodyPr wrap="square" rtlCol="0">
                <a:spAutoFit/>
              </a:bodyPr>
              <a:lstStyle/>
              <a:p>
                <a:pPr>
                  <a:spcAft>
                    <a:spcPts val="1200"/>
                  </a:spcAft>
                </a:pPr>
                <a:r>
                  <a:rPr lang="en-US" sz="1400" u="sng" dirty="0"/>
                  <a:t>It could be a very long (and complex) chain…</a:t>
                </a:r>
                <a:endParaRPr lang="en-US" sz="1400" i="1" u="sng" dirty="0"/>
              </a:p>
              <a:p>
                <a:pPr marL="342900" indent="-342900">
                  <a:spcAft>
                    <a:spcPts val="1200"/>
                  </a:spcAft>
                  <a:buFont typeface="Arial" panose="020B0604020202020204" pitchFamily="34" charset="0"/>
                  <a:buChar char="•"/>
                </a:pPr>
                <a:r>
                  <a:rPr lang="en-US" sz="1400" dirty="0"/>
                  <a:t>If we increase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𝑖</m:t>
                        </m:r>
                        <m:r>
                          <a:rPr lang="en-US" sz="1400" b="0" i="1" smtClean="0">
                            <a:latin typeface="Cambria Math" panose="02040503050406030204" pitchFamily="18" charset="0"/>
                          </a:rPr>
                          <m:t>1</m:t>
                        </m:r>
                      </m:sub>
                    </m:sSub>
                  </m:oMath>
                </a14:m>
                <a:r>
                  <a:rPr lang="en-US" sz="1400" dirty="0"/>
                  <a:t> by </a:t>
                </a:r>
                <a14:m>
                  <m:oMath xmlns:m="http://schemas.openxmlformats.org/officeDocument/2006/math">
                    <m:r>
                      <a:rPr lang="en-US" sz="1400" b="0" i="1" smtClean="0">
                        <a:latin typeface="Cambria Math" panose="02040503050406030204" pitchFamily="18" charset="0"/>
                      </a:rPr>
                      <m:t>𝜀</m:t>
                    </m:r>
                  </m:oMath>
                </a14:m>
                <a:r>
                  <a:rPr lang="en-US" sz="1400" dirty="0"/>
                  <a:t>, it changes </a:t>
                </a:r>
                <a:r>
                  <a:rPr lang="en-US" sz="1400" i="1" dirty="0"/>
                  <a:t>all</a:t>
                </a:r>
                <a:r>
                  <a:rPr lang="en-US" sz="1400" dirty="0"/>
                  <a:t> of the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𝜂</m:t>
                        </m:r>
                      </m:e>
                      <m:sub>
                        <m:r>
                          <a:rPr lang="en-US" sz="1400" b="0" i="1" smtClean="0">
                            <a:latin typeface="Cambria Math" panose="02040503050406030204" pitchFamily="18" charset="0"/>
                          </a:rPr>
                          <m:t>𝑖𝑗</m:t>
                        </m:r>
                      </m:sub>
                    </m:sSub>
                  </m:oMath>
                </a14:m>
                <a:r>
                  <a:rPr lang="en-US" sz="1400" dirty="0"/>
                  <a:t>…</a:t>
                </a:r>
              </a:p>
              <a:p>
                <a:pPr marL="342900" indent="-342900">
                  <a:spcAft>
                    <a:spcPts val="1200"/>
                  </a:spcAft>
                  <a:buFont typeface="Arial" panose="020B0604020202020204" pitchFamily="34" charset="0"/>
                  <a:buChar char="•"/>
                </a:pPr>
                <a:r>
                  <a:rPr lang="en-US" sz="1400" dirty="0"/>
                  <a:t>…each of which changes </a:t>
                </a:r>
                <a:r>
                  <a:rPr lang="en-US" sz="1400" i="1" dirty="0"/>
                  <a:t>all </a:t>
                </a:r>
                <a:r>
                  <a:rPr lang="en-US" sz="1400" dirty="0"/>
                  <a:t>of the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𝜁</m:t>
                        </m:r>
                      </m:e>
                      <m:sub>
                        <m:r>
                          <a:rPr lang="en-US" sz="1400" b="0" i="1" smtClean="0">
                            <a:latin typeface="Cambria Math" panose="02040503050406030204" pitchFamily="18" charset="0"/>
                          </a:rPr>
                          <m:t>𝑖𝑗</m:t>
                        </m:r>
                      </m:sub>
                    </m:sSub>
                  </m:oMath>
                </a14:m>
                <a:endParaRPr lang="en-US" sz="1400" dirty="0"/>
              </a:p>
              <a:p>
                <a:pPr marL="342900" indent="-342900">
                  <a:spcAft>
                    <a:spcPts val="1200"/>
                  </a:spcAft>
                  <a:buFont typeface="Arial" panose="020B0604020202020204" pitchFamily="34" charset="0"/>
                  <a:buChar char="•"/>
                </a:pPr>
                <a:r>
                  <a:rPr lang="en-US" sz="1400" dirty="0"/>
                  <a:t>…each of which changes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𝑖</m:t>
                        </m:r>
                      </m:sub>
                    </m:sSub>
                  </m:oMath>
                </a14:m>
                <a:endParaRPr lang="en-US" sz="1400" dirty="0"/>
              </a:p>
              <a:p>
                <a:pPr marL="342900" indent="-342900">
                  <a:spcAft>
                    <a:spcPts val="1200"/>
                  </a:spcAft>
                  <a:buFont typeface="Arial" panose="020B0604020202020204" pitchFamily="34" charset="0"/>
                  <a:buChar char="•"/>
                </a:pPr>
                <a:r>
                  <a:rPr lang="en-US" sz="1400" dirty="0"/>
                  <a:t>Machine learning software like TensorFlow allows us to keep track, even for very complicated models</a:t>
                </a:r>
              </a:p>
            </p:txBody>
          </p:sp>
        </mc:Choice>
        <mc:Fallback xmlns="">
          <p:sp>
            <p:nvSpPr>
              <p:cNvPr id="5" name="TextBox 4">
                <a:extLst>
                  <a:ext uri="{FF2B5EF4-FFF2-40B4-BE49-F238E27FC236}">
                    <a16:creationId xmlns:a16="http://schemas.microsoft.com/office/drawing/2014/main" id="{3181D22D-91DE-D745-874D-4C726416445D}"/>
                  </a:ext>
                </a:extLst>
              </p:cNvPr>
              <p:cNvSpPr txBox="1">
                <a:spLocks noRot="1" noChangeAspect="1" noMove="1" noResize="1" noEditPoints="1" noAdjustHandles="1" noChangeArrowheads="1" noChangeShapeType="1" noTextEdit="1"/>
              </p:cNvSpPr>
              <p:nvPr/>
            </p:nvSpPr>
            <p:spPr>
              <a:xfrm>
                <a:off x="656706" y="1580877"/>
                <a:ext cx="3092336" cy="2896947"/>
              </a:xfrm>
              <a:prstGeom prst="rect">
                <a:avLst/>
              </a:prstGeom>
              <a:blipFill>
                <a:blip r:embed="rId2"/>
                <a:stretch>
                  <a:fillRect l="-410" r="-1230" b="-87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3518A479-A776-3B4F-8612-7FB7CD05DB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06181" y="1472244"/>
            <a:ext cx="3092336" cy="3114215"/>
          </a:xfrm>
          <a:prstGeom prst="rect">
            <a:avLst/>
          </a:prstGeom>
        </p:spPr>
      </p:pic>
    </p:spTree>
    <p:extLst>
      <p:ext uri="{BB962C8B-B14F-4D97-AF65-F5344CB8AC3E}">
        <p14:creationId xmlns:p14="http://schemas.microsoft.com/office/powerpoint/2010/main" val="309698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mc:AlternateContent xmlns:mc="http://schemas.openxmlformats.org/markup-compatibility/2006" xmlns:a14="http://schemas.microsoft.com/office/drawing/2010/main">
        <mc:Choice Requires="a14">
          <p:sp>
            <p:nvSpPr>
              <p:cNvPr id="4" name="TextBox 3"/>
              <p:cNvSpPr txBox="1"/>
              <p:nvPr/>
            </p:nvSpPr>
            <p:spPr>
              <a:xfrm>
                <a:off x="1312612" y="1472294"/>
                <a:ext cx="6518775" cy="1938992"/>
              </a:xfrm>
              <a:prstGeom prst="rect">
                <a:avLst/>
              </a:prstGeom>
              <a:noFill/>
            </p:spPr>
            <p:txBody>
              <a:bodyPr wrap="square" rtlCol="0">
                <a:spAutoFit/>
              </a:bodyPr>
              <a:lstStyle/>
              <a:p>
                <a:r>
                  <a:rPr lang="en-US" sz="2400" dirty="0"/>
                  <a:t>Let’s begin by finding the value of a </a:t>
                </a:r>
                <a:r>
                  <a:rPr lang="en-US" sz="2400" i="1" dirty="0"/>
                  <a:t>single</a:t>
                </a:r>
                <a:r>
                  <a:rPr lang="en-US" sz="2400" dirty="0"/>
                  <a:t> parameter that minimizes the loss. We’ll consider the intercept </a:t>
                </a:r>
                <a14:m>
                  <m:oMath xmlns:m="http://schemas.openxmlformats.org/officeDocument/2006/math">
                    <m:r>
                      <a:rPr lang="en-US" sz="2400" i="1" dirty="0" smtClean="0">
                        <a:latin typeface="Cambria Math" panose="02040503050406030204" pitchFamily="18" charset="0"/>
                      </a:rPr>
                      <m:t>𝑏</m:t>
                    </m:r>
                    <m:r>
                      <a:rPr lang="en-US" sz="2400" i="1" baseline="-25000" dirty="0" smtClean="0">
                        <a:latin typeface="Cambria Math" panose="02040503050406030204" pitchFamily="18" charset="0"/>
                      </a:rPr>
                      <m:t>0</m:t>
                    </m:r>
                  </m:oMath>
                </a14:m>
                <a:r>
                  <a:rPr lang="en-US" sz="2400" dirty="0"/>
                  <a:t> of a linear regression model.</a:t>
                </a:r>
              </a:p>
              <a:p>
                <a:endParaRPr lang="en-US" sz="2400" dirty="0"/>
              </a:p>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𝑦</m:t>
                      </m:r>
                      <m:r>
                        <a:rPr lang="en-US" sz="2400" i="1" baseline="-25000" dirty="0" smtClean="0">
                          <a:latin typeface="Cambria Math" panose="02040503050406030204" pitchFamily="18" charset="0"/>
                        </a:rPr>
                        <m:t>𝑖</m:t>
                      </m:r>
                      <m:r>
                        <a:rPr lang="en-US" sz="2400" i="1" dirty="0">
                          <a:latin typeface="Cambria Math" panose="02040503050406030204" pitchFamily="18" charset="0"/>
                        </a:rPr>
                        <m:t> </m:t>
                      </m:r>
                      <m:r>
                        <a:rPr lang="en-US" sz="2400" i="1" dirty="0" smtClean="0">
                          <a:latin typeface="Cambria Math" panose="02040503050406030204" pitchFamily="18" charset="0"/>
                        </a:rPr>
                        <m:t>=</m:t>
                      </m:r>
                      <m:r>
                        <a:rPr lang="en-US" sz="2400" i="1" dirty="0">
                          <a:latin typeface="Cambria Math" panose="02040503050406030204" pitchFamily="18" charset="0"/>
                        </a:rPr>
                        <m:t> </m:t>
                      </m:r>
                      <m:r>
                        <a:rPr lang="en-US" sz="2400" i="1" dirty="0" err="1" smtClean="0">
                          <a:latin typeface="Cambria Math" panose="02040503050406030204" pitchFamily="18" charset="0"/>
                        </a:rPr>
                        <m:t>𝑏𝑥</m:t>
                      </m:r>
                      <m:r>
                        <a:rPr lang="en-US" sz="2400" i="1" baseline="-25000" dirty="0" err="1" smtClean="0">
                          <a:latin typeface="Cambria Math" panose="02040503050406030204" pitchFamily="18" charset="0"/>
                        </a:rPr>
                        <m:t>𝑖</m:t>
                      </m:r>
                      <m:r>
                        <a:rPr lang="en-US" sz="2400" i="1" dirty="0" smtClean="0">
                          <a:latin typeface="Cambria Math" panose="02040503050406030204" pitchFamily="18" charset="0"/>
                        </a:rPr>
                        <m:t> + </m:t>
                      </m:r>
                      <m:r>
                        <a:rPr lang="en-US" sz="2400" i="1" dirty="0" smtClean="0">
                          <a:latin typeface="Cambria Math" panose="02040503050406030204" pitchFamily="18" charset="0"/>
                        </a:rPr>
                        <m:t>𝑏</m:t>
                      </m:r>
                      <m:r>
                        <a:rPr lang="en-US" sz="2400" i="1" baseline="-25000" dirty="0" smtClean="0">
                          <a:latin typeface="Cambria Math" panose="02040503050406030204" pitchFamily="18" charset="0"/>
                        </a:rPr>
                        <m:t>0</m:t>
                      </m:r>
                      <m:r>
                        <a:rPr lang="en-US" sz="2400" i="1" dirty="0" smtClean="0">
                          <a:latin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𝜀</m:t>
                      </m:r>
                      <m:r>
                        <a:rPr lang="en-US" sz="2400" b="0" i="1" baseline="-25000" dirty="0" smtClean="0">
                          <a:latin typeface="Cambria Math" panose="02040503050406030204" pitchFamily="18" charset="0"/>
                          <a:ea typeface="Cambria Math" panose="02040503050406030204" pitchFamily="18" charset="0"/>
                        </a:rPr>
                        <m:t>𝑖</m:t>
                      </m:r>
                    </m:oMath>
                  </m:oMathPara>
                </a14:m>
                <a:endParaRPr lang="en-US" sz="2400" baseline="-25000" dirty="0"/>
              </a:p>
            </p:txBody>
          </p:sp>
        </mc:Choice>
        <mc:Fallback xmlns="">
          <p:sp>
            <p:nvSpPr>
              <p:cNvPr id="4" name="TextBox 3"/>
              <p:cNvSpPr txBox="1">
                <a:spLocks noRot="1" noChangeAspect="1" noMove="1" noResize="1" noEditPoints="1" noAdjustHandles="1" noChangeArrowheads="1" noChangeShapeType="1" noTextEdit="1"/>
              </p:cNvSpPr>
              <p:nvPr/>
            </p:nvSpPr>
            <p:spPr>
              <a:xfrm>
                <a:off x="1312612" y="1472294"/>
                <a:ext cx="6518775" cy="1938992"/>
              </a:xfrm>
              <a:prstGeom prst="rect">
                <a:avLst/>
              </a:prstGeom>
              <a:blipFill>
                <a:blip r:embed="rId2"/>
                <a:stretch>
                  <a:fillRect l="-1165" t="-2597" b="-3896"/>
                </a:stretch>
              </a:blipFill>
            </p:spPr>
            <p:txBody>
              <a:bodyPr/>
              <a:lstStyle/>
              <a:p>
                <a:r>
                  <a:rPr lang="en-US">
                    <a:noFill/>
                  </a:rPr>
                  <a:t> </a:t>
                </a:r>
              </a:p>
            </p:txBody>
          </p:sp>
        </mc:Fallback>
      </mc:AlternateContent>
    </p:spTree>
    <p:extLst>
      <p:ext uri="{BB962C8B-B14F-4D97-AF65-F5344CB8AC3E}">
        <p14:creationId xmlns:p14="http://schemas.microsoft.com/office/powerpoint/2010/main" val="1241268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43307" y="983582"/>
            <a:ext cx="6800693" cy="3400346"/>
          </a:xfrm>
          <a:prstGeom prst="rect">
            <a:avLst/>
          </a:prstGeom>
        </p:spPr>
      </p:pic>
      <p:sp>
        <p:nvSpPr>
          <p:cNvPr id="4" name="TextBox 3"/>
          <p:cNvSpPr txBox="1"/>
          <p:nvPr/>
        </p:nvSpPr>
        <p:spPr>
          <a:xfrm>
            <a:off x="694824" y="2418297"/>
            <a:ext cx="1118704" cy="553998"/>
          </a:xfrm>
          <a:prstGeom prst="rect">
            <a:avLst/>
          </a:prstGeom>
          <a:noFill/>
        </p:spPr>
        <p:txBody>
          <a:bodyPr wrap="none" rtlCol="0">
            <a:spAutoFit/>
          </a:bodyPr>
          <a:lstStyle/>
          <a:p>
            <a:r>
              <a:rPr lang="en-US" sz="3000" dirty="0"/>
              <a:t>Easy!!</a:t>
            </a:r>
          </a:p>
        </p:txBody>
      </p:sp>
    </p:spTree>
    <p:extLst>
      <p:ext uri="{BB962C8B-B14F-4D97-AF65-F5344CB8AC3E}">
        <p14:creationId xmlns:p14="http://schemas.microsoft.com/office/powerpoint/2010/main" val="2577806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43307" y="983582"/>
            <a:ext cx="6800693" cy="3400346"/>
          </a:xfrm>
          <a:prstGeom prst="rect">
            <a:avLst/>
          </a:prstGeom>
        </p:spPr>
      </p:pic>
      <p:sp>
        <p:nvSpPr>
          <p:cNvPr id="4" name="TextBox 3"/>
          <p:cNvSpPr txBox="1"/>
          <p:nvPr/>
        </p:nvSpPr>
        <p:spPr>
          <a:xfrm>
            <a:off x="694824" y="2418297"/>
            <a:ext cx="1118704" cy="553998"/>
          </a:xfrm>
          <a:prstGeom prst="rect">
            <a:avLst/>
          </a:prstGeom>
          <a:noFill/>
        </p:spPr>
        <p:txBody>
          <a:bodyPr wrap="none" rtlCol="0">
            <a:spAutoFit/>
          </a:bodyPr>
          <a:lstStyle/>
          <a:p>
            <a:r>
              <a:rPr lang="en-US" sz="3000" dirty="0"/>
              <a:t>Easy!!</a:t>
            </a:r>
          </a:p>
        </p:txBody>
      </p:sp>
      <p:pic>
        <p:nvPicPr>
          <p:cNvPr id="7" name="Picture 2" descr="Image result for clip confused man">
            <a:extLst>
              <a:ext uri="{FF2B5EF4-FFF2-40B4-BE49-F238E27FC236}">
                <a16:creationId xmlns:a16="http://schemas.microsoft.com/office/drawing/2014/main" id="{A98DB680-B55A-C744-BC48-6B4AAFDB7DFA}"/>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100000" l="10000" r="90000">
                        <a14:foregroundMark x1="52157" y1="23515" x2="52157" y2="23515"/>
                        <a14:foregroundMark x1="45784" y1="47879" x2="45784" y2="47879"/>
                        <a14:foregroundMark x1="66667" y1="4121" x2="66667" y2="4121"/>
                        <a14:foregroundMark x1="60882" y1="9939" x2="60882" y2="9939"/>
                      </a14:backgroundRemoval>
                    </a14:imgEffect>
                  </a14:imgLayer>
                </a14:imgProps>
              </a:ext>
              <a:ext uri="{28A0092B-C50C-407E-A947-70E740481C1C}">
                <a14:useLocalDpi xmlns:a14="http://schemas.microsoft.com/office/drawing/2010/main"/>
              </a:ext>
            </a:extLst>
          </a:blip>
          <a:srcRect/>
          <a:stretch>
            <a:fillRect/>
          </a:stretch>
        </p:blipFill>
        <p:spPr bwMode="auto">
          <a:xfrm>
            <a:off x="7991923" y="1816835"/>
            <a:ext cx="547049" cy="4424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F928848-2883-4248-845B-A303E477AD6C}"/>
              </a:ext>
            </a:extLst>
          </p:cNvPr>
          <p:cNvSpPr txBox="1"/>
          <p:nvPr/>
        </p:nvSpPr>
        <p:spPr>
          <a:xfrm>
            <a:off x="8137848" y="1615170"/>
            <a:ext cx="255198" cy="276999"/>
          </a:xfrm>
          <a:prstGeom prst="rect">
            <a:avLst/>
          </a:prstGeom>
          <a:noFill/>
        </p:spPr>
        <p:txBody>
          <a:bodyPr wrap="none" rtlCol="0">
            <a:spAutoFit/>
          </a:bodyPr>
          <a:lstStyle/>
          <a:p>
            <a:r>
              <a:rPr lang="en-US" sz="1200" dirty="0"/>
              <a:t>?</a:t>
            </a:r>
            <a:endParaRPr lang="en-US" dirty="0"/>
          </a:p>
        </p:txBody>
      </p:sp>
    </p:spTree>
    <p:extLst>
      <p:ext uri="{BB962C8B-B14F-4D97-AF65-F5344CB8AC3E}">
        <p14:creationId xmlns:p14="http://schemas.microsoft.com/office/powerpoint/2010/main" val="1688916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p:pic>
        <p:nvPicPr>
          <p:cNvPr id="1026" name="Picture 2" descr="Image result for nonlinear optimizatio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491459" y="748966"/>
            <a:ext cx="5135183" cy="38664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91764" y="2416753"/>
            <a:ext cx="1046569" cy="553998"/>
          </a:xfrm>
          <a:prstGeom prst="rect">
            <a:avLst/>
          </a:prstGeom>
          <a:noFill/>
        </p:spPr>
        <p:txBody>
          <a:bodyPr wrap="none" rtlCol="0">
            <a:spAutoFit/>
          </a:bodyPr>
          <a:lstStyle/>
          <a:p>
            <a:r>
              <a:rPr lang="en-US" sz="3000" dirty="0"/>
              <a:t>Easy?</a:t>
            </a:r>
          </a:p>
        </p:txBody>
      </p:sp>
      <p:pic>
        <p:nvPicPr>
          <p:cNvPr id="5" name="Picture 2" descr="Image result for clip confused man">
            <a:extLst>
              <a:ext uri="{FF2B5EF4-FFF2-40B4-BE49-F238E27FC236}">
                <a16:creationId xmlns:a16="http://schemas.microsoft.com/office/drawing/2014/main" id="{66728885-0418-F34F-8D63-51680BC08C70}"/>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ackgroundRemoval t="0" b="100000" l="10000" r="90000">
                        <a14:foregroundMark x1="52157" y1="23515" x2="52157" y2="23515"/>
                        <a14:foregroundMark x1="45784" y1="47879" x2="45784" y2="47879"/>
                        <a14:foregroundMark x1="66667" y1="4121" x2="66667" y2="4121"/>
                        <a14:foregroundMark x1="60882" y1="9939" x2="60882" y2="9939"/>
                      </a14:backgroundRemoval>
                    </a14:imgEffect>
                  </a14:imgLayer>
                </a14:imgProps>
              </a:ext>
              <a:ext uri="{28A0092B-C50C-407E-A947-70E740481C1C}">
                <a14:useLocalDpi xmlns:a14="http://schemas.microsoft.com/office/drawing/2010/main"/>
              </a:ext>
            </a:extLst>
          </a:blip>
          <a:srcRect/>
          <a:stretch>
            <a:fillRect/>
          </a:stretch>
        </p:blipFill>
        <p:spPr bwMode="auto">
          <a:xfrm>
            <a:off x="6290123" y="1715235"/>
            <a:ext cx="547049" cy="44246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001859-E74C-9944-B465-15759CB573A6}"/>
              </a:ext>
            </a:extLst>
          </p:cNvPr>
          <p:cNvSpPr txBox="1"/>
          <p:nvPr/>
        </p:nvSpPr>
        <p:spPr>
          <a:xfrm>
            <a:off x="6436048" y="1498502"/>
            <a:ext cx="255198" cy="276999"/>
          </a:xfrm>
          <a:prstGeom prst="rect">
            <a:avLst/>
          </a:prstGeom>
          <a:noFill/>
        </p:spPr>
        <p:txBody>
          <a:bodyPr wrap="none" rtlCol="0">
            <a:spAutoFit/>
          </a:bodyPr>
          <a:lstStyle/>
          <a:p>
            <a:r>
              <a:rPr lang="en-US" sz="1200" dirty="0"/>
              <a:t>?</a:t>
            </a:r>
            <a:endParaRPr lang="en-US" dirty="0"/>
          </a:p>
        </p:txBody>
      </p:sp>
    </p:spTree>
    <p:extLst>
      <p:ext uri="{BB962C8B-B14F-4D97-AF65-F5344CB8AC3E}">
        <p14:creationId xmlns:p14="http://schemas.microsoft.com/office/powerpoint/2010/main" val="2057249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ip confused ma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77614" y="1750595"/>
            <a:ext cx="547049" cy="442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ip art mountai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3832" y="1357243"/>
            <a:ext cx="8056337" cy="3410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p:sp>
        <p:nvSpPr>
          <p:cNvPr id="6" name="TextBox 5"/>
          <p:cNvSpPr txBox="1"/>
          <p:nvPr/>
        </p:nvSpPr>
        <p:spPr>
          <a:xfrm>
            <a:off x="543832" y="988723"/>
            <a:ext cx="1617494" cy="553998"/>
          </a:xfrm>
          <a:prstGeom prst="rect">
            <a:avLst/>
          </a:prstGeom>
          <a:noFill/>
        </p:spPr>
        <p:txBody>
          <a:bodyPr wrap="none" rtlCol="0">
            <a:spAutoFit/>
          </a:bodyPr>
          <a:lstStyle/>
          <a:p>
            <a:r>
              <a:rPr lang="en-US" sz="3000" dirty="0"/>
              <a:t>Not easy.</a:t>
            </a:r>
          </a:p>
        </p:txBody>
      </p:sp>
    </p:spTree>
    <p:extLst>
      <p:ext uri="{BB962C8B-B14F-4D97-AF65-F5344CB8AC3E}">
        <p14:creationId xmlns:p14="http://schemas.microsoft.com/office/powerpoint/2010/main" val="957810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ip confused ma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977614" y="1750595"/>
            <a:ext cx="547049" cy="44246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ip art mountai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43832" y="1357243"/>
            <a:ext cx="8056337" cy="341051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A5D8221-1EE1-7A48-9F7A-0DF24B39C4C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732236" y="1542721"/>
            <a:ext cx="2316897" cy="2193329"/>
          </a:xfrm>
          <a:prstGeom prst="rect">
            <a:avLst/>
          </a:prstGeom>
        </p:spPr>
      </p:pic>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p:sp>
        <p:nvSpPr>
          <p:cNvPr id="6" name="TextBox 5"/>
          <p:cNvSpPr txBox="1"/>
          <p:nvPr/>
        </p:nvSpPr>
        <p:spPr>
          <a:xfrm>
            <a:off x="543832" y="988723"/>
            <a:ext cx="1617494" cy="553998"/>
          </a:xfrm>
          <a:prstGeom prst="rect">
            <a:avLst/>
          </a:prstGeom>
          <a:noFill/>
        </p:spPr>
        <p:txBody>
          <a:bodyPr wrap="none" rtlCol="0">
            <a:spAutoFit/>
          </a:bodyPr>
          <a:lstStyle/>
          <a:p>
            <a:r>
              <a:rPr lang="en-US" sz="3000" dirty="0"/>
              <a:t>Not easy.</a:t>
            </a:r>
          </a:p>
        </p:txBody>
      </p:sp>
      <p:pic>
        <p:nvPicPr>
          <p:cNvPr id="7" name="Picture 6">
            <a:extLst>
              <a:ext uri="{FF2B5EF4-FFF2-40B4-BE49-F238E27FC236}">
                <a16:creationId xmlns:a16="http://schemas.microsoft.com/office/drawing/2014/main" id="{284F992F-F5E0-1A4D-A3FD-F38C2FBA36A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38574" y="1542721"/>
            <a:ext cx="2439040" cy="2308958"/>
          </a:xfrm>
          <a:prstGeom prst="rect">
            <a:avLst/>
          </a:prstGeom>
        </p:spPr>
      </p:pic>
      <p:pic>
        <p:nvPicPr>
          <p:cNvPr id="8" name="Picture 7">
            <a:extLst>
              <a:ext uri="{FF2B5EF4-FFF2-40B4-BE49-F238E27FC236}">
                <a16:creationId xmlns:a16="http://schemas.microsoft.com/office/drawing/2014/main" id="{15991DF8-7FB7-B44C-B04A-634F5944E64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824936" y="2333423"/>
            <a:ext cx="2305356" cy="2182404"/>
          </a:xfrm>
          <a:prstGeom prst="rect">
            <a:avLst/>
          </a:prstGeom>
        </p:spPr>
      </p:pic>
      <p:pic>
        <p:nvPicPr>
          <p:cNvPr id="9" name="Picture 8">
            <a:extLst>
              <a:ext uri="{FF2B5EF4-FFF2-40B4-BE49-F238E27FC236}">
                <a16:creationId xmlns:a16="http://schemas.microsoft.com/office/drawing/2014/main" id="{5F5DC5D4-7B5D-1548-A8F2-41B25B1C3AF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222145" y="1971828"/>
            <a:ext cx="1925278" cy="1822597"/>
          </a:xfrm>
          <a:prstGeom prst="rect">
            <a:avLst/>
          </a:prstGeom>
        </p:spPr>
      </p:pic>
      <p:pic>
        <p:nvPicPr>
          <p:cNvPr id="10" name="Picture 9">
            <a:extLst>
              <a:ext uri="{FF2B5EF4-FFF2-40B4-BE49-F238E27FC236}">
                <a16:creationId xmlns:a16="http://schemas.microsoft.com/office/drawing/2014/main" id="{AB7C7368-65C1-334B-9FDB-FAB2C3708EA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75542" y="2180538"/>
            <a:ext cx="3247065" cy="3073888"/>
          </a:xfrm>
          <a:prstGeom prst="rect">
            <a:avLst/>
          </a:prstGeom>
        </p:spPr>
      </p:pic>
      <p:pic>
        <p:nvPicPr>
          <p:cNvPr id="11" name="Picture 10">
            <a:extLst>
              <a:ext uri="{FF2B5EF4-FFF2-40B4-BE49-F238E27FC236}">
                <a16:creationId xmlns:a16="http://schemas.microsoft.com/office/drawing/2014/main" id="{0710A117-5331-734E-A73C-39C76D941599}"/>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09014" y="1663609"/>
            <a:ext cx="1978576" cy="1873052"/>
          </a:xfrm>
          <a:prstGeom prst="rect">
            <a:avLst/>
          </a:prstGeom>
        </p:spPr>
      </p:pic>
      <p:pic>
        <p:nvPicPr>
          <p:cNvPr id="12" name="Picture 11">
            <a:extLst>
              <a:ext uri="{FF2B5EF4-FFF2-40B4-BE49-F238E27FC236}">
                <a16:creationId xmlns:a16="http://schemas.microsoft.com/office/drawing/2014/main" id="{FDAD6141-7B3C-2A4E-8BAA-00504C2E8A4E}"/>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14114" y="2441939"/>
            <a:ext cx="3515855" cy="3328343"/>
          </a:xfrm>
          <a:prstGeom prst="rect">
            <a:avLst/>
          </a:prstGeom>
        </p:spPr>
      </p:pic>
    </p:spTree>
    <p:extLst>
      <p:ext uri="{BB962C8B-B14F-4D97-AF65-F5344CB8AC3E}">
        <p14:creationId xmlns:p14="http://schemas.microsoft.com/office/powerpoint/2010/main" val="905828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clip confused man"/>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309436" y="3046096"/>
            <a:ext cx="303029" cy="2450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clip art mountai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99172" y="2839704"/>
            <a:ext cx="4462683" cy="188920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0"/>
            <a:ext cx="9144000" cy="857250"/>
          </a:xfrm>
        </p:spPr>
        <p:txBody>
          <a:bodyPr>
            <a:noAutofit/>
          </a:bodyPr>
          <a:lstStyle/>
          <a:p>
            <a:r>
              <a:rPr lang="en-US" sz="3300" i="1" dirty="0"/>
              <a:t>Learning</a:t>
            </a:r>
            <a:r>
              <a:rPr lang="en-US" sz="3300" dirty="0"/>
              <a:t>: find parameters that minimize the loss</a:t>
            </a:r>
            <a:endParaRPr lang="en-US" sz="3300" i="1" dirty="0"/>
          </a:p>
        </p:txBody>
      </p:sp>
      <p:sp>
        <p:nvSpPr>
          <p:cNvPr id="6" name="TextBox 5"/>
          <p:cNvSpPr txBox="1"/>
          <p:nvPr/>
        </p:nvSpPr>
        <p:spPr>
          <a:xfrm>
            <a:off x="282145" y="857250"/>
            <a:ext cx="4117027" cy="3785652"/>
          </a:xfrm>
          <a:prstGeom prst="rect">
            <a:avLst/>
          </a:prstGeom>
          <a:noFill/>
        </p:spPr>
        <p:txBody>
          <a:bodyPr wrap="square" rtlCol="0">
            <a:spAutoFit/>
          </a:bodyPr>
          <a:lstStyle/>
          <a:p>
            <a:pPr marL="428625" indent="-428625">
              <a:buFont typeface="Arial" panose="020B0604020202020204" pitchFamily="34" charset="0"/>
              <a:buChar char="•"/>
            </a:pPr>
            <a:r>
              <a:rPr lang="en-US" sz="1600" dirty="0"/>
              <a:t>With deep learning models, we are trying to minimize a function of many variables</a:t>
            </a:r>
          </a:p>
          <a:p>
            <a:pPr marL="428625" indent="-428625">
              <a:buFont typeface="Arial" panose="020B0604020202020204" pitchFamily="34" charset="0"/>
              <a:buChar char="•"/>
            </a:pPr>
            <a:endParaRPr lang="en-US" sz="1600" dirty="0"/>
          </a:p>
          <a:p>
            <a:pPr marL="428625" indent="-428625">
              <a:buFont typeface="Arial" panose="020B0604020202020204" pitchFamily="34" charset="0"/>
              <a:buChar char="•"/>
            </a:pPr>
            <a:r>
              <a:rPr lang="en-US" sz="1600" dirty="0"/>
              <a:t>Can’t visualize it</a:t>
            </a:r>
          </a:p>
          <a:p>
            <a:pPr marL="428625" indent="-428625">
              <a:buFont typeface="Arial" panose="020B0604020202020204" pitchFamily="34" charset="0"/>
              <a:buChar char="•"/>
            </a:pPr>
            <a:endParaRPr lang="en-US" sz="1600" dirty="0"/>
          </a:p>
          <a:p>
            <a:pPr marL="428625" indent="-428625">
              <a:buFont typeface="Arial" panose="020B0604020202020204" pitchFamily="34" charset="0"/>
              <a:buChar char="•"/>
            </a:pPr>
            <a:r>
              <a:rPr lang="en-US" sz="1600" dirty="0"/>
              <a:t>Can’t solve for the minimum directly</a:t>
            </a:r>
          </a:p>
          <a:p>
            <a:pPr marL="428625" indent="-428625">
              <a:buFont typeface="Arial" panose="020B0604020202020204" pitchFamily="34" charset="0"/>
              <a:buChar char="•"/>
            </a:pPr>
            <a:endParaRPr lang="en-US" sz="1600" dirty="0"/>
          </a:p>
          <a:p>
            <a:pPr marL="428625" indent="-428625">
              <a:buFont typeface="Arial" panose="020B0604020202020204" pitchFamily="34" charset="0"/>
              <a:buChar char="•"/>
            </a:pPr>
            <a:r>
              <a:rPr lang="en-US" sz="1600" dirty="0"/>
              <a:t>So, we follow the slope and hope for the best (i.e. gradient descent)</a:t>
            </a:r>
          </a:p>
          <a:p>
            <a:pPr marL="428625" indent="-428625">
              <a:buFont typeface="Arial" panose="020B0604020202020204" pitchFamily="34" charset="0"/>
              <a:buChar char="•"/>
            </a:pPr>
            <a:endParaRPr lang="en-US" sz="1600" dirty="0"/>
          </a:p>
          <a:p>
            <a:pPr marL="428625" indent="-428625">
              <a:buFont typeface="Arial" panose="020B0604020202020204" pitchFamily="34" charset="0"/>
              <a:buChar char="•"/>
            </a:pPr>
            <a:r>
              <a:rPr lang="en-US" sz="1600" dirty="0"/>
              <a:t>May end up in a low point that isn’t the lowest, i.e. </a:t>
            </a:r>
            <a:r>
              <a:rPr lang="en-US" sz="1600" i="1" dirty="0"/>
              <a:t>local minimum</a:t>
            </a:r>
          </a:p>
          <a:p>
            <a:pPr marL="428625" indent="-428625">
              <a:buFont typeface="Arial" panose="020B0604020202020204" pitchFamily="34" charset="0"/>
              <a:buChar char="•"/>
            </a:pPr>
            <a:endParaRPr lang="en-US" sz="1600" i="1" dirty="0"/>
          </a:p>
          <a:p>
            <a:pPr marL="428625" indent="-428625">
              <a:buFont typeface="Arial" panose="020B0604020202020204" pitchFamily="34" charset="0"/>
              <a:buChar char="•"/>
            </a:pPr>
            <a:r>
              <a:rPr lang="en-US" sz="1600" dirty="0"/>
              <a:t>But, if we have lots of data, things usually work out OK</a:t>
            </a:r>
          </a:p>
        </p:txBody>
      </p:sp>
      <p:pic>
        <p:nvPicPr>
          <p:cNvPr id="7" name="Picture 6">
            <a:extLst>
              <a:ext uri="{FF2B5EF4-FFF2-40B4-BE49-F238E27FC236}">
                <a16:creationId xmlns:a16="http://schemas.microsoft.com/office/drawing/2014/main" id="{7C1F9730-5CCF-2348-BC1A-F4BDD5DCF5E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1468" y="3281533"/>
            <a:ext cx="1828314" cy="1730804"/>
          </a:xfrm>
          <a:prstGeom prst="rect">
            <a:avLst/>
          </a:prstGeom>
        </p:spPr>
      </p:pic>
      <p:pic>
        <p:nvPicPr>
          <p:cNvPr id="10" name="Picture 9">
            <a:extLst>
              <a:ext uri="{FF2B5EF4-FFF2-40B4-BE49-F238E27FC236}">
                <a16:creationId xmlns:a16="http://schemas.microsoft.com/office/drawing/2014/main" id="{D47EE99C-86CE-B546-A05E-818CBE76777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53503" y="3412696"/>
            <a:ext cx="1828314" cy="1730804"/>
          </a:xfrm>
          <a:prstGeom prst="rect">
            <a:avLst/>
          </a:prstGeom>
        </p:spPr>
      </p:pic>
      <p:pic>
        <p:nvPicPr>
          <p:cNvPr id="11" name="Picture 10">
            <a:extLst>
              <a:ext uri="{FF2B5EF4-FFF2-40B4-BE49-F238E27FC236}">
                <a16:creationId xmlns:a16="http://schemas.microsoft.com/office/drawing/2014/main" id="{CB3A8473-C7B4-AD4B-9098-6CFB10F7496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25931" y="2777010"/>
            <a:ext cx="1828314" cy="1730804"/>
          </a:xfrm>
          <a:prstGeom prst="rect">
            <a:avLst/>
          </a:prstGeom>
        </p:spPr>
      </p:pic>
    </p:spTree>
    <p:extLst>
      <p:ext uri="{BB962C8B-B14F-4D97-AF65-F5344CB8AC3E}">
        <p14:creationId xmlns:p14="http://schemas.microsoft.com/office/powerpoint/2010/main" val="379896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F5B0-889B-7042-BA67-AF3D4C0FE298}"/>
              </a:ext>
            </a:extLst>
          </p:cNvPr>
          <p:cNvSpPr>
            <a:spLocks noGrp="1"/>
          </p:cNvSpPr>
          <p:nvPr>
            <p:ph type="title"/>
          </p:nvPr>
        </p:nvSpPr>
        <p:spPr>
          <a:xfrm>
            <a:off x="722313" y="3305176"/>
            <a:ext cx="8193087" cy="1021556"/>
          </a:xfrm>
        </p:spPr>
        <p:txBody>
          <a:bodyPr>
            <a:normAutofit/>
          </a:bodyPr>
          <a:lstStyle/>
          <a:p>
            <a:r>
              <a:rPr lang="en-US" dirty="0"/>
              <a:t>Overfitting</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25854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15ED-205A-BB4F-86E2-4BDA73F28C0F}"/>
              </a:ext>
            </a:extLst>
          </p:cNvPr>
          <p:cNvSpPr>
            <a:spLocks noGrp="1"/>
          </p:cNvSpPr>
          <p:nvPr>
            <p:ph type="title"/>
          </p:nvPr>
        </p:nvSpPr>
        <p:spPr>
          <a:xfrm>
            <a:off x="0" y="16482"/>
            <a:ext cx="9144000" cy="857250"/>
          </a:xfrm>
        </p:spPr>
        <p:txBody>
          <a:bodyPr>
            <a:normAutofit fontScale="90000"/>
          </a:bodyPr>
          <a:lstStyle/>
          <a:p>
            <a:r>
              <a:rPr lang="en-US" sz="3600" dirty="0"/>
              <a:t>We like flexible, non-linear decision boundaries…</a:t>
            </a:r>
          </a:p>
        </p:txBody>
      </p:sp>
      <p:pic>
        <p:nvPicPr>
          <p:cNvPr id="6" name="Content Placeholder 5">
            <a:extLst>
              <a:ext uri="{FF2B5EF4-FFF2-40B4-BE49-F238E27FC236}">
                <a16:creationId xmlns:a16="http://schemas.microsoft.com/office/drawing/2014/main" id="{D7487844-90CB-A14A-8CD0-A155B511B1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94309" y="739942"/>
            <a:ext cx="3955382" cy="3955382"/>
          </a:xfrm>
          <a:prstGeom prst="rect">
            <a:avLst/>
          </a:prstGeom>
        </p:spPr>
      </p:pic>
    </p:spTree>
    <p:extLst>
      <p:ext uri="{BB962C8B-B14F-4D97-AF65-F5344CB8AC3E}">
        <p14:creationId xmlns:p14="http://schemas.microsoft.com/office/powerpoint/2010/main" val="2504276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87295"/>
            <a:ext cx="8178466" cy="4307329"/>
          </a:xfrm>
        </p:spPr>
        <p:txBody>
          <a:bodyPr>
            <a:normAutofit fontScale="85000" lnSpcReduction="20000"/>
          </a:bodyPr>
          <a:lstStyle/>
          <a:p>
            <a:pPr marL="0" indent="0">
              <a:buNone/>
            </a:pPr>
            <a:r>
              <a:rPr lang="en-US" i="1" u="sng" dirty="0">
                <a:solidFill>
                  <a:schemeClr val="accent1">
                    <a:lumMod val="75000"/>
                  </a:schemeClr>
                </a:solidFill>
              </a:rPr>
              <a:t>Learning</a:t>
            </a:r>
            <a:r>
              <a:rPr lang="en-US" u="sng" dirty="0">
                <a:solidFill>
                  <a:schemeClr val="accent1">
                    <a:lumMod val="75000"/>
                  </a:schemeClr>
                </a:solidFill>
              </a:rPr>
              <a:t> (or </a:t>
            </a:r>
            <a:r>
              <a:rPr lang="en-US" i="1" u="sng" dirty="0">
                <a:solidFill>
                  <a:schemeClr val="accent1">
                    <a:lumMod val="75000"/>
                  </a:schemeClr>
                </a:solidFill>
              </a:rPr>
              <a:t>training</a:t>
            </a:r>
            <a:r>
              <a:rPr lang="en-US" u="sng" dirty="0">
                <a:solidFill>
                  <a:schemeClr val="accent1">
                    <a:lumMod val="75000"/>
                  </a:schemeClr>
                </a:solidFill>
              </a:rPr>
              <a:t>) our model means</a:t>
            </a:r>
            <a:r>
              <a:rPr lang="en-US" dirty="0">
                <a:solidFill>
                  <a:schemeClr val="accent1">
                    <a:lumMod val="75000"/>
                  </a:schemeClr>
                </a:solidFill>
              </a:rPr>
              <a:t>:</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-&gt; Setting our parameters to the specific values that are the best match for our training data</a:t>
            </a:r>
          </a:p>
          <a:p>
            <a:pPr marL="0" indent="0">
              <a:buNone/>
            </a:pPr>
            <a:endParaRPr lang="en-US" dirty="0">
              <a:solidFill>
                <a:schemeClr val="accent1">
                  <a:lumMod val="75000"/>
                </a:schemeClr>
              </a:solidFill>
            </a:endParaRPr>
          </a:p>
          <a:p>
            <a:pPr marL="0" indent="0">
              <a:buNone/>
            </a:pPr>
            <a:r>
              <a:rPr lang="en-US" u="sng" dirty="0">
                <a:solidFill>
                  <a:schemeClr val="accent1">
                    <a:lumMod val="75000"/>
                  </a:schemeClr>
                </a:solidFill>
              </a:rPr>
              <a:t>What do we mean by “best match”?</a:t>
            </a:r>
          </a:p>
          <a:p>
            <a:pPr marL="0" indent="0">
              <a:buNone/>
            </a:pPr>
            <a:endParaRPr lang="en-US" dirty="0">
              <a:solidFill>
                <a:schemeClr val="accent1">
                  <a:lumMod val="75000"/>
                </a:schemeClr>
              </a:solidFill>
            </a:endParaRPr>
          </a:p>
          <a:p>
            <a:pPr marL="0" indent="0">
              <a:buNone/>
            </a:pPr>
            <a:r>
              <a:rPr lang="en-US" dirty="0">
                <a:solidFill>
                  <a:schemeClr val="accent1">
                    <a:lumMod val="75000"/>
                  </a:schemeClr>
                </a:solidFill>
              </a:rPr>
              <a:t>-&gt; We set our parameters to the values that maximize some measure of fit</a:t>
            </a:r>
          </a:p>
          <a:p>
            <a:pPr marL="0" indent="0">
              <a:buNone/>
            </a:pPr>
            <a:r>
              <a:rPr lang="en-US" dirty="0">
                <a:solidFill>
                  <a:schemeClr val="accent1">
                    <a:lumMod val="75000"/>
                  </a:schemeClr>
                </a:solidFill>
              </a:rPr>
              <a:t>-&gt; Alternatively, we set them to values that minimize a penalty (i.e. a </a:t>
            </a:r>
            <a:r>
              <a:rPr lang="en-US" i="1" dirty="0">
                <a:solidFill>
                  <a:schemeClr val="accent1">
                    <a:lumMod val="75000"/>
                  </a:schemeClr>
                </a:solidFill>
              </a:rPr>
              <a:t>loss</a:t>
            </a:r>
            <a:r>
              <a:rPr lang="en-US" dirty="0">
                <a:solidFill>
                  <a:schemeClr val="accent1">
                    <a:lumMod val="75000"/>
                  </a:schemeClr>
                </a:solidFill>
              </a:rPr>
              <a:t>) that we choose</a:t>
            </a:r>
          </a:p>
        </p:txBody>
      </p:sp>
    </p:spTree>
    <p:extLst>
      <p:ext uri="{BB962C8B-B14F-4D97-AF65-F5344CB8AC3E}">
        <p14:creationId xmlns:p14="http://schemas.microsoft.com/office/powerpoint/2010/main" val="104542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57"/>
            <a:ext cx="9144000" cy="857250"/>
          </a:xfrm>
        </p:spPr>
        <p:txBody>
          <a:bodyPr>
            <a:noAutofit/>
          </a:bodyPr>
          <a:lstStyle/>
          <a:p>
            <a:r>
              <a:rPr lang="en-US" sz="4050" dirty="0"/>
              <a:t>But some models can be </a:t>
            </a:r>
            <a:r>
              <a:rPr lang="en-US" sz="4050" i="1" dirty="0"/>
              <a:t>too</a:t>
            </a:r>
            <a:r>
              <a:rPr lang="en-US" sz="4050" dirty="0"/>
              <a:t> flexible.</a:t>
            </a:r>
            <a:endParaRPr lang="en-US" sz="2400" dirty="0"/>
          </a:p>
        </p:txBody>
      </p:sp>
      <p:pic>
        <p:nvPicPr>
          <p:cNvPr id="3" name="Picture 2"/>
          <p:cNvPicPr>
            <a:picLocks noChangeAspect="1"/>
          </p:cNvPicPr>
          <p:nvPr/>
        </p:nvPicPr>
        <p:blipFill>
          <a:blip r:embed="rId3"/>
          <a:stretch>
            <a:fillRect/>
          </a:stretch>
        </p:blipFill>
        <p:spPr>
          <a:xfrm>
            <a:off x="480194" y="1399032"/>
            <a:ext cx="3243834" cy="3243834"/>
          </a:xfrm>
          <a:prstGeom prst="rect">
            <a:avLst/>
          </a:prstGeom>
        </p:spPr>
      </p:pic>
      <p:sp>
        <p:nvSpPr>
          <p:cNvPr id="4" name="TextBox 3"/>
          <p:cNvSpPr txBox="1"/>
          <p:nvPr/>
        </p:nvSpPr>
        <p:spPr>
          <a:xfrm>
            <a:off x="4030892" y="2155328"/>
            <a:ext cx="4698940" cy="2308324"/>
          </a:xfrm>
          <a:prstGeom prst="rect">
            <a:avLst/>
          </a:prstGeom>
          <a:noFill/>
        </p:spPr>
        <p:txBody>
          <a:bodyPr wrap="square" rtlCol="0">
            <a:spAutoFit/>
          </a:bodyPr>
          <a:lstStyle/>
          <a:p>
            <a:r>
              <a:rPr lang="en-US" dirty="0">
                <a:solidFill>
                  <a:srgbClr val="14B214"/>
                </a:solidFill>
              </a:rPr>
              <a:t>Green boundary:</a:t>
            </a:r>
          </a:p>
          <a:p>
            <a:pPr marL="257175" indent="-257175">
              <a:buFontTx/>
              <a:buChar char="-"/>
            </a:pPr>
            <a:r>
              <a:rPr lang="en-US" dirty="0">
                <a:solidFill>
                  <a:srgbClr val="14B214"/>
                </a:solidFill>
              </a:rPr>
              <a:t>This is </a:t>
            </a:r>
            <a:r>
              <a:rPr lang="en-US" u="sng" dirty="0">
                <a:solidFill>
                  <a:srgbClr val="14B214"/>
                </a:solidFill>
              </a:rPr>
              <a:t>overfitting</a:t>
            </a:r>
          </a:p>
          <a:p>
            <a:endParaRPr lang="en-US" dirty="0"/>
          </a:p>
          <a:p>
            <a:r>
              <a:rPr lang="en-US" dirty="0"/>
              <a:t>Black boundary:</a:t>
            </a:r>
          </a:p>
          <a:p>
            <a:pPr marL="257175" indent="-257175">
              <a:buFontTx/>
              <a:buChar char="-"/>
            </a:pPr>
            <a:r>
              <a:rPr lang="en-US" dirty="0"/>
              <a:t>Balance between fit and model complexity</a:t>
            </a:r>
          </a:p>
          <a:p>
            <a:pPr marL="257175" indent="-257175">
              <a:buFontTx/>
              <a:buChar char="-"/>
            </a:pPr>
            <a:endParaRPr lang="en-US" dirty="0"/>
          </a:p>
          <a:p>
            <a:pPr lvl="1"/>
            <a:r>
              <a:rPr lang="en-US" dirty="0">
                <a:solidFill>
                  <a:schemeClr val="tx2"/>
                </a:solidFill>
              </a:rPr>
              <a:t>-&gt; The black boundary is likely to perform better on new data</a:t>
            </a:r>
          </a:p>
        </p:txBody>
      </p:sp>
      <p:sp>
        <p:nvSpPr>
          <p:cNvPr id="5" name="Rectangle 4"/>
          <p:cNvSpPr/>
          <p:nvPr/>
        </p:nvSpPr>
        <p:spPr>
          <a:xfrm>
            <a:off x="0" y="4642867"/>
            <a:ext cx="4572000" cy="346249"/>
          </a:xfrm>
          <a:prstGeom prst="rect">
            <a:avLst/>
          </a:prstGeom>
        </p:spPr>
        <p:txBody>
          <a:bodyPr>
            <a:spAutoFit/>
          </a:bodyPr>
          <a:lstStyle/>
          <a:p>
            <a:r>
              <a:rPr lang="en-US" sz="825" dirty="0"/>
              <a:t>By </a:t>
            </a:r>
            <a:r>
              <a:rPr lang="en-US" sz="825" dirty="0" err="1"/>
              <a:t>Chabacano</a:t>
            </a:r>
            <a:r>
              <a:rPr lang="en-US" sz="825" dirty="0"/>
              <a:t> - Own work, CC BY-SA 4.0, https://commons.wikimedia.org/w/index.php?curid=3610704</a:t>
            </a:r>
          </a:p>
        </p:txBody>
      </p:sp>
    </p:spTree>
    <p:extLst>
      <p:ext uri="{BB962C8B-B14F-4D97-AF65-F5344CB8AC3E}">
        <p14:creationId xmlns:p14="http://schemas.microsoft.com/office/powerpoint/2010/main" val="41157628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D5D2-2600-A94A-88C6-946035EAFFA5}"/>
              </a:ext>
            </a:extLst>
          </p:cNvPr>
          <p:cNvSpPr>
            <a:spLocks noGrp="1"/>
          </p:cNvSpPr>
          <p:nvPr>
            <p:ph type="title"/>
          </p:nvPr>
        </p:nvSpPr>
        <p:spPr/>
        <p:txBody>
          <a:bodyPr/>
          <a:lstStyle/>
          <a:p>
            <a:r>
              <a:rPr lang="en-US" dirty="0"/>
              <a:t>Overfitting</a:t>
            </a:r>
          </a:p>
        </p:txBody>
      </p:sp>
      <p:sp>
        <p:nvSpPr>
          <p:cNvPr id="4" name="Text Placeholder 3">
            <a:extLst>
              <a:ext uri="{FF2B5EF4-FFF2-40B4-BE49-F238E27FC236}">
                <a16:creationId xmlns:a16="http://schemas.microsoft.com/office/drawing/2014/main" id="{64357CBA-E0B2-4C42-A3F4-ECAFD23C594B}"/>
              </a:ext>
            </a:extLst>
          </p:cNvPr>
          <p:cNvSpPr>
            <a:spLocks noGrp="1"/>
          </p:cNvSpPr>
          <p:nvPr>
            <p:ph type="body" sz="half" idx="2"/>
          </p:nvPr>
        </p:nvSpPr>
        <p:spPr/>
        <p:txBody>
          <a:bodyPr/>
          <a:lstStyle/>
          <a:p>
            <a:r>
              <a:rPr lang="en-US" dirty="0"/>
              <a:t>“Overfitting” happens when the learned model increases complexity to fit the observed training data </a:t>
            </a:r>
            <a:r>
              <a:rPr lang="en-US" i="1" dirty="0"/>
              <a:t>too well</a:t>
            </a:r>
            <a:r>
              <a:rPr lang="en-US" dirty="0"/>
              <a:t> – will not work to predict future data!</a:t>
            </a:r>
          </a:p>
          <a:p>
            <a:endParaRPr lang="en-US" dirty="0"/>
          </a:p>
          <a:p>
            <a:r>
              <a:rPr lang="en-US" dirty="0"/>
              <a:t>What would we want to use to fit these example data points?</a:t>
            </a:r>
          </a:p>
        </p:txBody>
      </p:sp>
      <p:pic>
        <p:nvPicPr>
          <p:cNvPr id="8" name="Content Placeholder 7">
            <a:extLst>
              <a:ext uri="{FF2B5EF4-FFF2-40B4-BE49-F238E27FC236}">
                <a16:creationId xmlns:a16="http://schemas.microsoft.com/office/drawing/2014/main" id="{AE4F4D41-EF25-594C-8938-7E1D8D98DBC2}"/>
              </a:ext>
            </a:extLst>
          </p:cNvPr>
          <p:cNvPicPr>
            <a:picLocks noGrp="1" noChangeAspect="1"/>
          </p:cNvPicPr>
          <p:nvPr>
            <p:ph idx="1"/>
          </p:nvPr>
        </p:nvPicPr>
        <p:blipFill>
          <a:blip r:embed="rId2"/>
          <a:stretch>
            <a:fillRect/>
          </a:stretch>
        </p:blipFill>
        <p:spPr>
          <a:xfrm>
            <a:off x="4302125" y="570706"/>
            <a:ext cx="3657600" cy="3657600"/>
          </a:xfrm>
        </p:spPr>
      </p:pic>
    </p:spTree>
    <p:extLst>
      <p:ext uri="{BB962C8B-B14F-4D97-AF65-F5344CB8AC3E}">
        <p14:creationId xmlns:p14="http://schemas.microsoft.com/office/powerpoint/2010/main" val="2463513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622F-EF53-9F4A-A75B-5AE7943BC535}"/>
              </a:ext>
            </a:extLst>
          </p:cNvPr>
          <p:cNvSpPr>
            <a:spLocks noGrp="1"/>
          </p:cNvSpPr>
          <p:nvPr>
            <p:ph type="title"/>
          </p:nvPr>
        </p:nvSpPr>
        <p:spPr/>
        <p:txBody>
          <a:bodyPr>
            <a:noAutofit/>
          </a:bodyPr>
          <a:lstStyle/>
          <a:p>
            <a:r>
              <a:rPr lang="en-US" sz="3200" dirty="0"/>
              <a:t>Classic Example: </a:t>
            </a:r>
            <a:br>
              <a:rPr lang="en-US" sz="3200" dirty="0"/>
            </a:br>
            <a:r>
              <a:rPr lang="en-US" sz="3200" dirty="0"/>
              <a:t>Increasing Polynomial Order</a:t>
            </a:r>
          </a:p>
        </p:txBody>
      </p:sp>
      <p:pic>
        <p:nvPicPr>
          <p:cNvPr id="6" name="Content Placeholder 5">
            <a:extLst>
              <a:ext uri="{FF2B5EF4-FFF2-40B4-BE49-F238E27FC236}">
                <a16:creationId xmlns:a16="http://schemas.microsoft.com/office/drawing/2014/main" id="{42A5F9A1-E4AF-B04C-8568-14C4C8D2529B}"/>
              </a:ext>
            </a:extLst>
          </p:cNvPr>
          <p:cNvPicPr>
            <a:picLocks noGrp="1" noChangeAspect="1"/>
          </p:cNvPicPr>
          <p:nvPr>
            <p:ph idx="1"/>
          </p:nvPr>
        </p:nvPicPr>
        <p:blipFill>
          <a:blip r:embed="rId3"/>
          <a:stretch>
            <a:fillRect/>
          </a:stretch>
        </p:blipFill>
        <p:spPr>
          <a:xfrm>
            <a:off x="236765" y="1128939"/>
            <a:ext cx="2912383" cy="2912383"/>
          </a:xfrm>
        </p:spPr>
      </p:pic>
      <p:pic>
        <p:nvPicPr>
          <p:cNvPr id="8" name="Picture 7">
            <a:extLst>
              <a:ext uri="{FF2B5EF4-FFF2-40B4-BE49-F238E27FC236}">
                <a16:creationId xmlns:a16="http://schemas.microsoft.com/office/drawing/2014/main" id="{C8B9F886-FD73-AA44-BA79-DB31064FE18C}"/>
              </a:ext>
            </a:extLst>
          </p:cNvPr>
          <p:cNvPicPr>
            <a:picLocks noChangeAspect="1"/>
          </p:cNvPicPr>
          <p:nvPr/>
        </p:nvPicPr>
        <p:blipFill>
          <a:blip r:embed="rId4"/>
          <a:stretch>
            <a:fillRect/>
          </a:stretch>
        </p:blipFill>
        <p:spPr>
          <a:xfrm>
            <a:off x="3055711" y="1128939"/>
            <a:ext cx="2912383" cy="2912383"/>
          </a:xfrm>
          <a:prstGeom prst="rect">
            <a:avLst/>
          </a:prstGeom>
        </p:spPr>
      </p:pic>
      <p:pic>
        <p:nvPicPr>
          <p:cNvPr id="11" name="Picture 10">
            <a:extLst>
              <a:ext uri="{FF2B5EF4-FFF2-40B4-BE49-F238E27FC236}">
                <a16:creationId xmlns:a16="http://schemas.microsoft.com/office/drawing/2014/main" id="{C438EEBD-4F1F-E045-920D-A9DDF710FD83}"/>
              </a:ext>
            </a:extLst>
          </p:cNvPr>
          <p:cNvPicPr>
            <a:picLocks noChangeAspect="1"/>
          </p:cNvPicPr>
          <p:nvPr/>
        </p:nvPicPr>
        <p:blipFill>
          <a:blip r:embed="rId5"/>
          <a:stretch>
            <a:fillRect/>
          </a:stretch>
        </p:blipFill>
        <p:spPr>
          <a:xfrm>
            <a:off x="5961174" y="1144245"/>
            <a:ext cx="2897078" cy="2897078"/>
          </a:xfrm>
          <a:prstGeom prst="rect">
            <a:avLst/>
          </a:prstGeom>
        </p:spPr>
      </p:pic>
      <p:sp>
        <p:nvSpPr>
          <p:cNvPr id="12" name="TextBox 11">
            <a:extLst>
              <a:ext uri="{FF2B5EF4-FFF2-40B4-BE49-F238E27FC236}">
                <a16:creationId xmlns:a16="http://schemas.microsoft.com/office/drawing/2014/main" id="{5BEAD516-C0D6-FE49-9B11-EAC1221EFF95}"/>
              </a:ext>
            </a:extLst>
          </p:cNvPr>
          <p:cNvSpPr txBox="1"/>
          <p:nvPr/>
        </p:nvSpPr>
        <p:spPr>
          <a:xfrm>
            <a:off x="2029843" y="4264248"/>
            <a:ext cx="4964116" cy="369332"/>
          </a:xfrm>
          <a:prstGeom prst="rect">
            <a:avLst/>
          </a:prstGeom>
          <a:noFill/>
        </p:spPr>
        <p:txBody>
          <a:bodyPr wrap="none" rtlCol="0">
            <a:spAutoFit/>
          </a:bodyPr>
          <a:lstStyle/>
          <a:p>
            <a:r>
              <a:rPr lang="en-US" dirty="0"/>
              <a:t>Increasing complexity does not seem appropriate…</a:t>
            </a:r>
          </a:p>
        </p:txBody>
      </p:sp>
    </p:spTree>
    <p:extLst>
      <p:ext uri="{BB962C8B-B14F-4D97-AF65-F5344CB8AC3E}">
        <p14:creationId xmlns:p14="http://schemas.microsoft.com/office/powerpoint/2010/main" val="429220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622F-EF53-9F4A-A75B-5AE7943BC535}"/>
              </a:ext>
            </a:extLst>
          </p:cNvPr>
          <p:cNvSpPr>
            <a:spLocks noGrp="1"/>
          </p:cNvSpPr>
          <p:nvPr>
            <p:ph type="title"/>
          </p:nvPr>
        </p:nvSpPr>
        <p:spPr>
          <a:xfrm>
            <a:off x="0" y="205979"/>
            <a:ext cx="9144000" cy="857250"/>
          </a:xfrm>
        </p:spPr>
        <p:txBody>
          <a:bodyPr>
            <a:noAutofit/>
          </a:bodyPr>
          <a:lstStyle/>
          <a:p>
            <a:r>
              <a:rPr lang="en-US" sz="3200" dirty="0"/>
              <a:t>With a flexible enough model, we can typically reach 100% accuracy on our training set</a:t>
            </a:r>
          </a:p>
        </p:txBody>
      </p:sp>
      <p:pic>
        <p:nvPicPr>
          <p:cNvPr id="6" name="Content Placeholder 5">
            <a:extLst>
              <a:ext uri="{FF2B5EF4-FFF2-40B4-BE49-F238E27FC236}">
                <a16:creationId xmlns:a16="http://schemas.microsoft.com/office/drawing/2014/main" id="{42A5F9A1-E4AF-B04C-8568-14C4C8D2529B}"/>
              </a:ext>
            </a:extLst>
          </p:cNvPr>
          <p:cNvPicPr>
            <a:picLocks noGrp="1" noChangeAspect="1"/>
          </p:cNvPicPr>
          <p:nvPr>
            <p:ph idx="1"/>
          </p:nvPr>
        </p:nvPicPr>
        <p:blipFill>
          <a:blip r:embed="rId3"/>
          <a:stretch>
            <a:fillRect/>
          </a:stretch>
        </p:blipFill>
        <p:spPr>
          <a:xfrm>
            <a:off x="236765" y="1128939"/>
            <a:ext cx="2912383" cy="2912383"/>
          </a:xfrm>
        </p:spPr>
      </p:pic>
      <p:pic>
        <p:nvPicPr>
          <p:cNvPr id="8" name="Picture 7">
            <a:extLst>
              <a:ext uri="{FF2B5EF4-FFF2-40B4-BE49-F238E27FC236}">
                <a16:creationId xmlns:a16="http://schemas.microsoft.com/office/drawing/2014/main" id="{C8B9F886-FD73-AA44-BA79-DB31064FE18C}"/>
              </a:ext>
            </a:extLst>
          </p:cNvPr>
          <p:cNvPicPr>
            <a:picLocks noChangeAspect="1"/>
          </p:cNvPicPr>
          <p:nvPr/>
        </p:nvPicPr>
        <p:blipFill>
          <a:blip r:embed="rId4"/>
          <a:stretch>
            <a:fillRect/>
          </a:stretch>
        </p:blipFill>
        <p:spPr>
          <a:xfrm>
            <a:off x="3055711" y="1128939"/>
            <a:ext cx="2912383" cy="2912383"/>
          </a:xfrm>
          <a:prstGeom prst="rect">
            <a:avLst/>
          </a:prstGeom>
        </p:spPr>
      </p:pic>
      <p:pic>
        <p:nvPicPr>
          <p:cNvPr id="11" name="Picture 10">
            <a:extLst>
              <a:ext uri="{FF2B5EF4-FFF2-40B4-BE49-F238E27FC236}">
                <a16:creationId xmlns:a16="http://schemas.microsoft.com/office/drawing/2014/main" id="{C438EEBD-4F1F-E045-920D-A9DDF710FD83}"/>
              </a:ext>
            </a:extLst>
          </p:cNvPr>
          <p:cNvPicPr>
            <a:picLocks noChangeAspect="1"/>
          </p:cNvPicPr>
          <p:nvPr/>
        </p:nvPicPr>
        <p:blipFill>
          <a:blip r:embed="rId5"/>
          <a:stretch>
            <a:fillRect/>
          </a:stretch>
        </p:blipFill>
        <p:spPr>
          <a:xfrm>
            <a:off x="5961174" y="1144245"/>
            <a:ext cx="2897078" cy="2897078"/>
          </a:xfrm>
          <a:prstGeom prst="rect">
            <a:avLst/>
          </a:prstGeom>
        </p:spPr>
      </p:pic>
      <p:sp>
        <p:nvSpPr>
          <p:cNvPr id="12" name="TextBox 11">
            <a:extLst>
              <a:ext uri="{FF2B5EF4-FFF2-40B4-BE49-F238E27FC236}">
                <a16:creationId xmlns:a16="http://schemas.microsoft.com/office/drawing/2014/main" id="{5BEAD516-C0D6-FE49-9B11-EAC1221EFF95}"/>
              </a:ext>
            </a:extLst>
          </p:cNvPr>
          <p:cNvSpPr txBox="1"/>
          <p:nvPr/>
        </p:nvSpPr>
        <p:spPr>
          <a:xfrm>
            <a:off x="2029843" y="4264248"/>
            <a:ext cx="4964116" cy="369332"/>
          </a:xfrm>
          <a:prstGeom prst="rect">
            <a:avLst/>
          </a:prstGeom>
          <a:noFill/>
        </p:spPr>
        <p:txBody>
          <a:bodyPr wrap="none" rtlCol="0">
            <a:spAutoFit/>
          </a:bodyPr>
          <a:lstStyle/>
          <a:p>
            <a:r>
              <a:rPr lang="en-US" dirty="0"/>
              <a:t>Increasing complexity does not seem appropriate…</a:t>
            </a:r>
          </a:p>
        </p:txBody>
      </p:sp>
    </p:spTree>
    <p:extLst>
      <p:ext uri="{BB962C8B-B14F-4D97-AF65-F5344CB8AC3E}">
        <p14:creationId xmlns:p14="http://schemas.microsoft.com/office/powerpoint/2010/main" val="3287243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ounded Rectangle 556">
            <a:extLst>
              <a:ext uri="{FF2B5EF4-FFF2-40B4-BE49-F238E27FC236}">
                <a16:creationId xmlns:a16="http://schemas.microsoft.com/office/drawing/2014/main" id="{F566BEC0-5FD7-A845-9D3D-32B2D7607B78}"/>
              </a:ext>
            </a:extLst>
          </p:cNvPr>
          <p:cNvSpPr/>
          <p:nvPr/>
        </p:nvSpPr>
        <p:spPr>
          <a:xfrm>
            <a:off x="351134" y="971227"/>
            <a:ext cx="5550295" cy="3811349"/>
          </a:xfrm>
          <a:prstGeom prst="round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D7C5817-6726-A440-9598-B91F7AF4CED1}"/>
              </a:ext>
            </a:extLst>
          </p:cNvPr>
          <p:cNvSpPr txBox="1"/>
          <p:nvPr/>
        </p:nvSpPr>
        <p:spPr>
          <a:xfrm>
            <a:off x="1099226" y="2668509"/>
            <a:ext cx="1276888" cy="369332"/>
          </a:xfrm>
          <a:prstGeom prst="rect">
            <a:avLst/>
          </a:prstGeom>
          <a:noFill/>
        </p:spPr>
        <p:txBody>
          <a:bodyPr wrap="none" rtlCol="0">
            <a:spAutoFit/>
          </a:bodyPr>
          <a:lstStyle/>
          <a:p>
            <a:r>
              <a:rPr lang="en-US" dirty="0"/>
              <a:t>Training Set</a:t>
            </a:r>
          </a:p>
        </p:txBody>
      </p:sp>
      <p:grpSp>
        <p:nvGrpSpPr>
          <p:cNvPr id="3" name="Group 2">
            <a:extLst>
              <a:ext uri="{FF2B5EF4-FFF2-40B4-BE49-F238E27FC236}">
                <a16:creationId xmlns:a16="http://schemas.microsoft.com/office/drawing/2014/main" id="{8FBAB963-AB09-5848-9364-474EF9827571}"/>
              </a:ext>
            </a:extLst>
          </p:cNvPr>
          <p:cNvGrpSpPr/>
          <p:nvPr/>
        </p:nvGrpSpPr>
        <p:grpSpPr>
          <a:xfrm>
            <a:off x="748529" y="1596441"/>
            <a:ext cx="2258367" cy="1197955"/>
            <a:chOff x="1610985" y="1500279"/>
            <a:chExt cx="5378963" cy="2756477"/>
          </a:xfrm>
        </p:grpSpPr>
        <p:grpSp>
          <p:nvGrpSpPr>
            <p:cNvPr id="4" name="Group 3">
              <a:extLst>
                <a:ext uri="{FF2B5EF4-FFF2-40B4-BE49-F238E27FC236}">
                  <a16:creationId xmlns:a16="http://schemas.microsoft.com/office/drawing/2014/main" id="{E5388D48-66D0-A345-992F-262E90AF1326}"/>
                </a:ext>
              </a:extLst>
            </p:cNvPr>
            <p:cNvGrpSpPr/>
            <p:nvPr/>
          </p:nvGrpSpPr>
          <p:grpSpPr>
            <a:xfrm>
              <a:off x="2173856" y="1526875"/>
              <a:ext cx="3200400" cy="181156"/>
              <a:chOff x="3312543" y="2369387"/>
              <a:chExt cx="4267200" cy="241541"/>
            </a:xfrm>
          </p:grpSpPr>
          <p:sp>
            <p:nvSpPr>
              <p:cNvPr id="121" name="Rectangle 120">
                <a:extLst>
                  <a:ext uri="{FF2B5EF4-FFF2-40B4-BE49-F238E27FC236}">
                    <a16:creationId xmlns:a16="http://schemas.microsoft.com/office/drawing/2014/main" id="{ED0E88FE-AA19-E643-AF84-C3C9EAE8BE73}"/>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22" name="Straight Connector 121">
                <a:extLst>
                  <a:ext uri="{FF2B5EF4-FFF2-40B4-BE49-F238E27FC236}">
                    <a16:creationId xmlns:a16="http://schemas.microsoft.com/office/drawing/2014/main" id="{63910B22-7693-AF4F-9574-02A76C732A7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ACFC146C-5857-204E-B1FA-3C37CED8A6A6}"/>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A542468C-A2DD-8D4F-8D6B-812F8AF72BC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070C4AA-FEE8-7743-9F39-DF68909529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6D1AC32F-FE2D-844E-972B-F28414A5730D}"/>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5A7ABE53-6588-A74F-B32B-2C85BC16551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78B6E2E0-0E3A-3C41-ABEA-5E6445BBA91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E9146DBD-7B0D-0445-8CF5-B17260FC5E0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BA5D3A9D-287E-8248-B936-5E2A217B43F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C732D8B9-4FA9-DB4D-866A-4B80311EBE0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E7ACA2D2-79F1-8744-A3F1-86F4CFF48D5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B5C3AB86-6690-1248-B828-E00B3BCA7D3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360B28F-FD34-F94C-93C9-5348FFF36A3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8C5AB473-C09A-8C48-86D3-EF0CD2DC3164}"/>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3A0540B-BB3C-7944-B123-31A7759A0FB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B3F32FCF-DD87-B943-B1DE-6BAB057AE300}"/>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38A08512-6C68-794E-B710-BBF5F9A55485}"/>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6" name="Group 5">
              <a:extLst>
                <a:ext uri="{FF2B5EF4-FFF2-40B4-BE49-F238E27FC236}">
                  <a16:creationId xmlns:a16="http://schemas.microsoft.com/office/drawing/2014/main" id="{D2CC9387-5519-8C46-B2EB-964E874B112F}"/>
                </a:ext>
              </a:extLst>
            </p:cNvPr>
            <p:cNvGrpSpPr/>
            <p:nvPr/>
          </p:nvGrpSpPr>
          <p:grpSpPr>
            <a:xfrm>
              <a:off x="2173856" y="1868697"/>
              <a:ext cx="3200400" cy="181156"/>
              <a:chOff x="3312543" y="2369387"/>
              <a:chExt cx="4267200" cy="241541"/>
            </a:xfrm>
          </p:grpSpPr>
          <p:sp>
            <p:nvSpPr>
              <p:cNvPr id="104" name="Rectangle 103">
                <a:extLst>
                  <a:ext uri="{FF2B5EF4-FFF2-40B4-BE49-F238E27FC236}">
                    <a16:creationId xmlns:a16="http://schemas.microsoft.com/office/drawing/2014/main" id="{3D9C39C9-63C2-9146-82D4-CC79523219B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05" name="Straight Connector 104">
                <a:extLst>
                  <a:ext uri="{FF2B5EF4-FFF2-40B4-BE49-F238E27FC236}">
                    <a16:creationId xmlns:a16="http://schemas.microsoft.com/office/drawing/2014/main" id="{A1D2CF35-62AE-A446-ABFF-0DB82F8380BB}"/>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5DA6EE66-A950-0544-954F-39B691874DDB}"/>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0731897E-F69F-9948-8E45-3334C46860D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ECA43A72-CB45-F54B-80DE-1227469156E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39D7562E-5CD8-A249-841F-D580BC5324EA}"/>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5F7FB5F6-25AA-2B4C-8D0B-C83C472694D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588350E3-08C9-0E46-B67A-0BE69C71B1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945AA0A3-8FC9-DB4B-A945-91085BFA6BA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AD3CAEB-294C-3946-921A-8934DEBC9DC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D4A35453-FED4-0D44-A9E5-9C0F4FE058AF}"/>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F24DE81-03AD-C845-A862-CEB1EFAFB387}"/>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8A7E4974-352C-5A4B-BC1F-A316190BEBB4}"/>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0A800F5A-8CBB-8342-BB45-1B0785406CD7}"/>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0B3F311-FCBF-8D4F-B29B-9E510531A3B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B66ABAB-F1B7-0843-B8B3-4E0C33868F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F8D9A87-5094-6A49-B491-C9C5B1D27E3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9309DD35-FA38-DB48-BAA5-32E99B3EC107}"/>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8" name="Group 7">
              <a:extLst>
                <a:ext uri="{FF2B5EF4-FFF2-40B4-BE49-F238E27FC236}">
                  <a16:creationId xmlns:a16="http://schemas.microsoft.com/office/drawing/2014/main" id="{15D68995-AD56-5D41-BC98-5B7D18EC3544}"/>
                </a:ext>
              </a:extLst>
            </p:cNvPr>
            <p:cNvGrpSpPr/>
            <p:nvPr/>
          </p:nvGrpSpPr>
          <p:grpSpPr>
            <a:xfrm>
              <a:off x="2173856" y="2210517"/>
              <a:ext cx="3200400" cy="181156"/>
              <a:chOff x="3312543" y="2369387"/>
              <a:chExt cx="4267200" cy="241541"/>
            </a:xfrm>
          </p:grpSpPr>
          <p:sp>
            <p:nvSpPr>
              <p:cNvPr id="87" name="Rectangle 86">
                <a:extLst>
                  <a:ext uri="{FF2B5EF4-FFF2-40B4-BE49-F238E27FC236}">
                    <a16:creationId xmlns:a16="http://schemas.microsoft.com/office/drawing/2014/main" id="{38905A56-87D4-E749-80A4-A1FF1B08D17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88" name="Straight Connector 87">
                <a:extLst>
                  <a:ext uri="{FF2B5EF4-FFF2-40B4-BE49-F238E27FC236}">
                    <a16:creationId xmlns:a16="http://schemas.microsoft.com/office/drawing/2014/main" id="{6CDB49A7-362C-1946-825C-8B761B20F2E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77B635C-BA12-1642-ACFE-2C1433FC86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459DB5-95CD-C84F-9578-240FA0F0C90A}"/>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8BC385-CDBA-A445-AB93-C719E47E2CFA}"/>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4E4553C-9518-074A-80AF-B1A6E5FEEE0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37E7DF9C-1861-A24F-949E-BCA91D18A05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219FEA21-3AA3-334F-8381-756A7D72317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7C76EA7A-B8FA-AD4B-B17B-71428180F61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25E13E08-6E7B-CB48-9347-68140992DB0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2D38AC95-222F-3943-AA77-9BAFFBFCB5F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4900B315-DCF0-604C-8F41-51D8CA9B86B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5A5C1BD5-A603-8942-A00D-E9D38EE6F09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EF60AF2-BC1A-7346-982E-EE37B15A1A99}"/>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366B4DEC-BD6D-9D41-BE8F-EC60949F00FE}"/>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34E38F26-943A-504C-8370-913A1AD20D3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60207ECA-767B-C648-94F0-B9B0BDBA803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723007AD-00FE-664F-B601-532CC5F6E918}"/>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0" name="Group 9">
              <a:extLst>
                <a:ext uri="{FF2B5EF4-FFF2-40B4-BE49-F238E27FC236}">
                  <a16:creationId xmlns:a16="http://schemas.microsoft.com/office/drawing/2014/main" id="{2487079C-319B-4B4D-9095-6EB42697880A}"/>
                </a:ext>
              </a:extLst>
            </p:cNvPr>
            <p:cNvGrpSpPr/>
            <p:nvPr/>
          </p:nvGrpSpPr>
          <p:grpSpPr>
            <a:xfrm>
              <a:off x="2173856" y="2552338"/>
              <a:ext cx="3200400" cy="181156"/>
              <a:chOff x="3312543" y="2369387"/>
              <a:chExt cx="4267200" cy="241541"/>
            </a:xfrm>
          </p:grpSpPr>
          <p:sp>
            <p:nvSpPr>
              <p:cNvPr id="70" name="Rectangle 69">
                <a:extLst>
                  <a:ext uri="{FF2B5EF4-FFF2-40B4-BE49-F238E27FC236}">
                    <a16:creationId xmlns:a16="http://schemas.microsoft.com/office/drawing/2014/main" id="{72D14FAE-92C2-6C43-A392-3C0A9CFDFF1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71" name="Straight Connector 70">
                <a:extLst>
                  <a:ext uri="{FF2B5EF4-FFF2-40B4-BE49-F238E27FC236}">
                    <a16:creationId xmlns:a16="http://schemas.microsoft.com/office/drawing/2014/main" id="{E39F3B22-93F7-074F-9A89-60A9CB3F4AA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D348004-6BC8-7748-AD32-D6B09E9F030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E88E52B-B010-B444-A6B1-4DC9CEF11A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8565532-1FAD-2947-A2E3-4BDF3EA9B80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F2745DD-C2B8-5C49-9A40-ED10F31ECD45}"/>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B0CA5F4-A30D-4040-B62F-5080FA4BAA8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45CEBBB-F18F-AE40-B736-0A8106FFE08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80891BD-35D8-8A4F-AA36-855F0E711E1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D9451CE-4FC9-A648-8599-C4821A9D98AC}"/>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EEA9E1D-976C-4649-8070-07D1240BBA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C5D79BC-AC52-9342-A298-E9661EF72D5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602772D-8177-E645-A21B-F02C79ED922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F21A758-A050-3A40-A3A6-15B639D626F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57285FA1-AF71-214F-947C-4B82E88A3F0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F2471C2D-539B-A943-A3C5-B26DF531D32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A4DD08D-A993-A740-BBE2-AD9EB75920E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49A47543-A73C-4E48-BC77-932F5D99E2EC}"/>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2" name="Group 11">
              <a:extLst>
                <a:ext uri="{FF2B5EF4-FFF2-40B4-BE49-F238E27FC236}">
                  <a16:creationId xmlns:a16="http://schemas.microsoft.com/office/drawing/2014/main" id="{4B78CD67-15C7-8A41-838F-62B825112E67}"/>
                </a:ext>
              </a:extLst>
            </p:cNvPr>
            <p:cNvGrpSpPr/>
            <p:nvPr/>
          </p:nvGrpSpPr>
          <p:grpSpPr>
            <a:xfrm>
              <a:off x="2173856" y="3463503"/>
              <a:ext cx="3200400" cy="181156"/>
              <a:chOff x="3312543" y="2369387"/>
              <a:chExt cx="4267200" cy="241541"/>
            </a:xfrm>
          </p:grpSpPr>
          <p:sp>
            <p:nvSpPr>
              <p:cNvPr id="53" name="Rectangle 52">
                <a:extLst>
                  <a:ext uri="{FF2B5EF4-FFF2-40B4-BE49-F238E27FC236}">
                    <a16:creationId xmlns:a16="http://schemas.microsoft.com/office/drawing/2014/main" id="{982A0A2A-2B58-F842-B81B-1784F1F282D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54" name="Straight Connector 53">
                <a:extLst>
                  <a:ext uri="{FF2B5EF4-FFF2-40B4-BE49-F238E27FC236}">
                    <a16:creationId xmlns:a16="http://schemas.microsoft.com/office/drawing/2014/main" id="{3AD4BCFA-DF42-9D4B-A357-98ABD92864A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C2397D4-8548-224C-9233-811454931FE9}"/>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231CBA6-CB79-FB42-A041-B51CB7B1747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29E4A46-5AE0-9C4D-9D57-78E69E55B24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62DA936-E2FA-7547-81D3-5AB92EC40F1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8ED1FC3-36AD-B642-8C1B-12348805069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F33FB0-6E26-364E-A3BA-F57CEDA8740D}"/>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04BF792-3AD5-6F4C-9E56-C797CCA2B9E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249B346-8512-8249-9085-EE58C4F775A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9CDB226-372E-B64B-A8FE-12C6EC80EFF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A28DD17-AACB-874C-958E-3FDD5F283A35}"/>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D1BB694-1D6B-A147-B78F-9625C992F8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AEE2317-DC74-6E42-9EE9-FDCB20697198}"/>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B731331-4096-A144-80E7-9A48D134CE6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3A98C23-F94A-B041-BB4D-3FE4502D2B03}"/>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439498A-FC56-6B4B-8CE6-0273298AB663}"/>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9296A6E-5BAE-9D43-A496-A27A6E9F6C6B}"/>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4" name="Group 13">
              <a:extLst>
                <a:ext uri="{FF2B5EF4-FFF2-40B4-BE49-F238E27FC236}">
                  <a16:creationId xmlns:a16="http://schemas.microsoft.com/office/drawing/2014/main" id="{A60E2295-0BFA-AD42-86EC-E68076017D7E}"/>
                </a:ext>
              </a:extLst>
            </p:cNvPr>
            <p:cNvGrpSpPr/>
            <p:nvPr/>
          </p:nvGrpSpPr>
          <p:grpSpPr>
            <a:xfrm>
              <a:off x="2173856" y="3805325"/>
              <a:ext cx="3200400" cy="181156"/>
              <a:chOff x="3312543" y="2369387"/>
              <a:chExt cx="4267200" cy="241541"/>
            </a:xfrm>
          </p:grpSpPr>
          <p:sp>
            <p:nvSpPr>
              <p:cNvPr id="36" name="Rectangle 35">
                <a:extLst>
                  <a:ext uri="{FF2B5EF4-FFF2-40B4-BE49-F238E27FC236}">
                    <a16:creationId xmlns:a16="http://schemas.microsoft.com/office/drawing/2014/main" id="{B121E334-1401-2247-BE70-07671867A2D1}"/>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37" name="Straight Connector 36">
                <a:extLst>
                  <a:ext uri="{FF2B5EF4-FFF2-40B4-BE49-F238E27FC236}">
                    <a16:creationId xmlns:a16="http://schemas.microsoft.com/office/drawing/2014/main" id="{7EBFA896-004A-3D4C-A83D-580ED6A6E7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6C93DFD-C82E-944A-90F7-E26EC251F0E1}"/>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A93DFAA-5E6D-7A45-8C0F-C3C3726CE97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B64C82E-576E-5D4C-87B6-03325EB04AB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4977652-1BAB-AB49-884A-825020BCB88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372ACFE-65EF-E641-BB7D-24D59E908CE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94F6C7D-DB65-6349-89C8-2DE4B1ABB70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B48FBEA-CFB4-1945-9296-29540117B8E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3CE37D-7493-5C48-8B13-3927DC52FE4E}"/>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0D1DA-1135-D24F-89B3-F676C285942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090E753-0DCE-174F-9412-630B4686133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A98896-5A7B-AC42-B141-AE34B934F0A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BDE432-8A53-3A49-A8BC-F382194359D3}"/>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032E871-C244-AB4E-8AC9-5BD9E3CB1DA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D799AD9-50F0-014D-9432-D1C61CAEFA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21BC9A6-CD41-2E47-B774-B21F807550D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3195AE3-1C16-604B-ADB1-8A81534D7BD5}"/>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6" name="Group 15">
              <a:extLst>
                <a:ext uri="{FF2B5EF4-FFF2-40B4-BE49-F238E27FC236}">
                  <a16:creationId xmlns:a16="http://schemas.microsoft.com/office/drawing/2014/main" id="{11474937-7B18-5248-B034-C60D0C914BAF}"/>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3" name="Oval 32">
                <a:extLst>
                  <a:ext uri="{FF2B5EF4-FFF2-40B4-BE49-F238E27FC236}">
                    <a16:creationId xmlns:a16="http://schemas.microsoft.com/office/drawing/2014/main" id="{E81ECE70-E041-9641-AD2F-781E75B5D6CE}"/>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4" name="Oval 33">
                <a:extLst>
                  <a:ext uri="{FF2B5EF4-FFF2-40B4-BE49-F238E27FC236}">
                    <a16:creationId xmlns:a16="http://schemas.microsoft.com/office/drawing/2014/main" id="{AB13D800-D9EF-C94C-AEDC-976CFC68AB7E}"/>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5" name="Oval 34">
                <a:extLst>
                  <a:ext uri="{FF2B5EF4-FFF2-40B4-BE49-F238E27FC236}">
                    <a16:creationId xmlns:a16="http://schemas.microsoft.com/office/drawing/2014/main" id="{2F8DB02C-F6A7-9D4D-B46D-78B58D61D2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7" name="Group 16">
              <a:extLst>
                <a:ext uri="{FF2B5EF4-FFF2-40B4-BE49-F238E27FC236}">
                  <a16:creationId xmlns:a16="http://schemas.microsoft.com/office/drawing/2014/main" id="{8F6312A9-226C-2449-8EFB-86A6644D90C1}"/>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0" name="Oval 29">
                <a:extLst>
                  <a:ext uri="{FF2B5EF4-FFF2-40B4-BE49-F238E27FC236}">
                    <a16:creationId xmlns:a16="http://schemas.microsoft.com/office/drawing/2014/main" id="{F6ACB45E-7820-9144-84CD-802FB1759E55}"/>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1" name="Oval 30">
                <a:extLst>
                  <a:ext uri="{FF2B5EF4-FFF2-40B4-BE49-F238E27FC236}">
                    <a16:creationId xmlns:a16="http://schemas.microsoft.com/office/drawing/2014/main" id="{EF2B18AF-0170-1148-BC6E-DE5DF3C14A11}"/>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2" name="Oval 31">
                <a:extLst>
                  <a:ext uri="{FF2B5EF4-FFF2-40B4-BE49-F238E27FC236}">
                    <a16:creationId xmlns:a16="http://schemas.microsoft.com/office/drawing/2014/main" id="{E2272806-DABD-1242-853A-2E5D11C3B1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4460D0-6A8A-0E42-A0E8-30C26D2B2CF3}"/>
                    </a:ext>
                  </a:extLst>
                </p:cNvPr>
                <p:cNvSpPr txBox="1"/>
                <p:nvPr/>
              </p:nvSpPr>
              <p:spPr>
                <a:xfrm>
                  <a:off x="1813664" y="1500279"/>
                  <a:ext cx="488401"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oMath>
                    </m:oMathPara>
                  </a14:m>
                  <a:endParaRPr lang="en-US" sz="1350" dirty="0"/>
                </a:p>
              </p:txBody>
            </p:sp>
          </mc:Choice>
          <mc:Fallback xmlns="">
            <p:sp>
              <p:nvSpPr>
                <p:cNvPr id="18" name="TextBox 17">
                  <a:extLst>
                    <a:ext uri="{FF2B5EF4-FFF2-40B4-BE49-F238E27FC236}">
                      <a16:creationId xmlns:a16="http://schemas.microsoft.com/office/drawing/2014/main" id="{D74460D0-6A8A-0E42-A0E8-30C26D2B2CF3}"/>
                    </a:ext>
                  </a:extLst>
                </p:cNvPr>
                <p:cNvSpPr txBox="1">
                  <a:spLocks noRot="1" noChangeAspect="1" noMove="1" noResize="1" noEditPoints="1" noAdjustHandles="1" noChangeArrowheads="1" noChangeShapeType="1" noTextEdit="1"/>
                </p:cNvSpPr>
                <p:nvPr/>
              </p:nvSpPr>
              <p:spPr>
                <a:xfrm>
                  <a:off x="1813664" y="1500279"/>
                  <a:ext cx="488401" cy="478027"/>
                </a:xfrm>
                <a:prstGeom prst="rect">
                  <a:avLst/>
                </a:prstGeom>
                <a:blipFill>
                  <a:blip r:embed="rId3"/>
                  <a:stretch>
                    <a:fillRect l="-12121" r="-9091"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752D10-E400-4445-984E-7B0A274C126C}"/>
                    </a:ext>
                  </a:extLst>
                </p:cNvPr>
                <p:cNvSpPr txBox="1"/>
                <p:nvPr/>
              </p:nvSpPr>
              <p:spPr>
                <a:xfrm>
                  <a:off x="1801819" y="1808673"/>
                  <a:ext cx="498023"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oMath>
                    </m:oMathPara>
                  </a14:m>
                  <a:endParaRPr lang="en-US" sz="1350" dirty="0"/>
                </a:p>
              </p:txBody>
            </p:sp>
          </mc:Choice>
          <mc:Fallback xmlns="">
            <p:sp>
              <p:nvSpPr>
                <p:cNvPr id="19" name="TextBox 18">
                  <a:extLst>
                    <a:ext uri="{FF2B5EF4-FFF2-40B4-BE49-F238E27FC236}">
                      <a16:creationId xmlns:a16="http://schemas.microsoft.com/office/drawing/2014/main" id="{36752D10-E400-4445-984E-7B0A274C126C}"/>
                    </a:ext>
                  </a:extLst>
                </p:cNvPr>
                <p:cNvSpPr txBox="1">
                  <a:spLocks noRot="1" noChangeAspect="1" noMove="1" noResize="1" noEditPoints="1" noAdjustHandles="1" noChangeArrowheads="1" noChangeShapeType="1" noTextEdit="1"/>
                </p:cNvSpPr>
                <p:nvPr/>
              </p:nvSpPr>
              <p:spPr>
                <a:xfrm>
                  <a:off x="1801819" y="1808673"/>
                  <a:ext cx="498023" cy="478027"/>
                </a:xfrm>
                <a:prstGeom prst="rect">
                  <a:avLst/>
                </a:prstGeom>
                <a:blipFill>
                  <a:blip r:embed="rId4"/>
                  <a:stretch>
                    <a:fillRect l="-11765" r="-882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85C170-1AD3-E14C-8FBF-497D6A051DC6}"/>
                    </a:ext>
                  </a:extLst>
                </p:cNvPr>
                <p:cNvSpPr txBox="1"/>
                <p:nvPr/>
              </p:nvSpPr>
              <p:spPr>
                <a:xfrm>
                  <a:off x="1808231" y="2173136"/>
                  <a:ext cx="498023"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oMath>
                    </m:oMathPara>
                  </a14:m>
                  <a:endParaRPr lang="en-US" sz="1350" dirty="0"/>
                </a:p>
              </p:txBody>
            </p:sp>
          </mc:Choice>
          <mc:Fallback xmlns="">
            <p:sp>
              <p:nvSpPr>
                <p:cNvPr id="20" name="TextBox 19">
                  <a:extLst>
                    <a:ext uri="{FF2B5EF4-FFF2-40B4-BE49-F238E27FC236}">
                      <a16:creationId xmlns:a16="http://schemas.microsoft.com/office/drawing/2014/main" id="{D885C170-1AD3-E14C-8FBF-497D6A051DC6}"/>
                    </a:ext>
                  </a:extLst>
                </p:cNvPr>
                <p:cNvSpPr txBox="1">
                  <a:spLocks noRot="1" noChangeAspect="1" noMove="1" noResize="1" noEditPoints="1" noAdjustHandles="1" noChangeArrowheads="1" noChangeShapeType="1" noTextEdit="1"/>
                </p:cNvSpPr>
                <p:nvPr/>
              </p:nvSpPr>
              <p:spPr>
                <a:xfrm>
                  <a:off x="1808231" y="2173136"/>
                  <a:ext cx="498023" cy="478027"/>
                </a:xfrm>
                <a:prstGeom prst="rect">
                  <a:avLst/>
                </a:prstGeom>
                <a:blipFill>
                  <a:blip r:embed="rId5"/>
                  <a:stretch>
                    <a:fillRect l="-11429" r="-571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6BA27B-A7DF-3D48-812D-5E686FD6E936}"/>
                    </a:ext>
                  </a:extLst>
                </p:cNvPr>
                <p:cNvSpPr txBox="1"/>
                <p:nvPr/>
              </p:nvSpPr>
              <p:spPr>
                <a:xfrm>
                  <a:off x="1807907" y="2525021"/>
                  <a:ext cx="498023"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oMath>
                    </m:oMathPara>
                  </a14:m>
                  <a:endParaRPr lang="en-US" sz="1350" dirty="0"/>
                </a:p>
              </p:txBody>
            </p:sp>
          </mc:Choice>
          <mc:Fallback xmlns="">
            <p:sp>
              <p:nvSpPr>
                <p:cNvPr id="21" name="TextBox 20">
                  <a:extLst>
                    <a:ext uri="{FF2B5EF4-FFF2-40B4-BE49-F238E27FC236}">
                      <a16:creationId xmlns:a16="http://schemas.microsoft.com/office/drawing/2014/main" id="{786BA27B-A7DF-3D48-812D-5E686FD6E936}"/>
                    </a:ext>
                  </a:extLst>
                </p:cNvPr>
                <p:cNvSpPr txBox="1">
                  <a:spLocks noRot="1" noChangeAspect="1" noMove="1" noResize="1" noEditPoints="1" noAdjustHandles="1" noChangeArrowheads="1" noChangeShapeType="1" noTextEdit="1"/>
                </p:cNvSpPr>
                <p:nvPr/>
              </p:nvSpPr>
              <p:spPr>
                <a:xfrm>
                  <a:off x="1807907" y="2525021"/>
                  <a:ext cx="498023" cy="478027"/>
                </a:xfrm>
                <a:prstGeom prst="rect">
                  <a:avLst/>
                </a:prstGeom>
                <a:blipFill>
                  <a:blip r:embed="rId6"/>
                  <a:stretch>
                    <a:fillRect l="-11429" r="-571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080FDF-62BC-494D-B231-85A6E051ED4B}"/>
                    </a:ext>
                  </a:extLst>
                </p:cNvPr>
                <p:cNvSpPr txBox="1"/>
                <p:nvPr/>
              </p:nvSpPr>
              <p:spPr>
                <a:xfrm>
                  <a:off x="1610985" y="3436908"/>
                  <a:ext cx="669234" cy="4780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𝑁</m:t>
                            </m:r>
                            <m:r>
                              <a:rPr lang="en-US" sz="1350" i="1">
                                <a:latin typeface="Cambria Math" panose="02040503050406030204" pitchFamily="18" charset="0"/>
                              </a:rPr>
                              <m:t>−1</m:t>
                            </m:r>
                          </m:sub>
                        </m:sSub>
                      </m:oMath>
                    </m:oMathPara>
                  </a14:m>
                  <a:endParaRPr lang="en-US" sz="1350" dirty="0"/>
                </a:p>
              </p:txBody>
            </p:sp>
          </mc:Choice>
          <mc:Fallback xmlns="">
            <p:sp>
              <p:nvSpPr>
                <p:cNvPr id="22" name="TextBox 21">
                  <a:extLst>
                    <a:ext uri="{FF2B5EF4-FFF2-40B4-BE49-F238E27FC236}">
                      <a16:creationId xmlns:a16="http://schemas.microsoft.com/office/drawing/2014/main" id="{F2080FDF-62BC-494D-B231-85A6E051ED4B}"/>
                    </a:ext>
                  </a:extLst>
                </p:cNvPr>
                <p:cNvSpPr txBox="1">
                  <a:spLocks noRot="1" noChangeAspect="1" noMove="1" noResize="1" noEditPoints="1" noAdjustHandles="1" noChangeArrowheads="1" noChangeShapeType="1" noTextEdit="1"/>
                </p:cNvSpPr>
                <p:nvPr/>
              </p:nvSpPr>
              <p:spPr>
                <a:xfrm>
                  <a:off x="1610985" y="3436908"/>
                  <a:ext cx="669234" cy="478027"/>
                </a:xfrm>
                <a:prstGeom prst="rect">
                  <a:avLst/>
                </a:prstGeom>
                <a:blipFill>
                  <a:blip r:embed="rId7"/>
                  <a:stretch>
                    <a:fillRect l="-15217" r="-4130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5F6E0F-7233-864A-8E84-EF93E9938933}"/>
                    </a:ext>
                  </a:extLst>
                </p:cNvPr>
                <p:cNvSpPr txBox="1"/>
                <p:nvPr/>
              </p:nvSpPr>
              <p:spPr>
                <a:xfrm>
                  <a:off x="1801824" y="3778729"/>
                  <a:ext cx="558502"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𝑁</m:t>
                            </m:r>
                          </m:sub>
                        </m:sSub>
                      </m:oMath>
                    </m:oMathPara>
                  </a14:m>
                  <a:endParaRPr lang="en-US" sz="1350" dirty="0"/>
                </a:p>
              </p:txBody>
            </p:sp>
          </mc:Choice>
          <mc:Fallback xmlns="">
            <p:sp>
              <p:nvSpPr>
                <p:cNvPr id="23" name="TextBox 22">
                  <a:extLst>
                    <a:ext uri="{FF2B5EF4-FFF2-40B4-BE49-F238E27FC236}">
                      <a16:creationId xmlns:a16="http://schemas.microsoft.com/office/drawing/2014/main" id="{EC5F6E0F-7233-864A-8E84-EF93E9938933}"/>
                    </a:ext>
                  </a:extLst>
                </p:cNvPr>
                <p:cNvSpPr txBox="1">
                  <a:spLocks noRot="1" noChangeAspect="1" noMove="1" noResize="1" noEditPoints="1" noAdjustHandles="1" noChangeArrowheads="1" noChangeShapeType="1" noTextEdit="1"/>
                </p:cNvSpPr>
                <p:nvPr/>
              </p:nvSpPr>
              <p:spPr>
                <a:xfrm>
                  <a:off x="1801824" y="3778729"/>
                  <a:ext cx="558502" cy="478027"/>
                </a:xfrm>
                <a:prstGeom prst="rect">
                  <a:avLst/>
                </a:prstGeom>
                <a:blipFill>
                  <a:blip r:embed="rId8"/>
                  <a:stretch>
                    <a:fillRect l="-10526" r="-526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1349AF-778D-4D40-949A-1A407A707310}"/>
                    </a:ext>
                  </a:extLst>
                </p:cNvPr>
                <p:cNvSpPr txBox="1"/>
                <p:nvPr/>
              </p:nvSpPr>
              <p:spPr>
                <a:xfrm>
                  <a:off x="6440385" y="1500279"/>
                  <a:ext cx="491304"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1</m:t>
                            </m:r>
                          </m:sub>
                        </m:sSub>
                      </m:oMath>
                    </m:oMathPara>
                  </a14:m>
                  <a:endParaRPr lang="en-US" sz="1350" dirty="0"/>
                </a:p>
              </p:txBody>
            </p:sp>
          </mc:Choice>
          <mc:Fallback xmlns="">
            <p:sp>
              <p:nvSpPr>
                <p:cNvPr id="24" name="TextBox 23">
                  <a:extLst>
                    <a:ext uri="{FF2B5EF4-FFF2-40B4-BE49-F238E27FC236}">
                      <a16:creationId xmlns:a16="http://schemas.microsoft.com/office/drawing/2014/main" id="{AB1349AF-778D-4D40-949A-1A407A707310}"/>
                    </a:ext>
                  </a:extLst>
                </p:cNvPr>
                <p:cNvSpPr txBox="1">
                  <a:spLocks noRot="1" noChangeAspect="1" noMove="1" noResize="1" noEditPoints="1" noAdjustHandles="1" noChangeArrowheads="1" noChangeShapeType="1" noTextEdit="1"/>
                </p:cNvSpPr>
                <p:nvPr/>
              </p:nvSpPr>
              <p:spPr>
                <a:xfrm>
                  <a:off x="6440385" y="1500279"/>
                  <a:ext cx="491304" cy="478027"/>
                </a:xfrm>
                <a:prstGeom prst="rect">
                  <a:avLst/>
                </a:prstGeom>
                <a:blipFill>
                  <a:blip r:embed="rId9"/>
                  <a:stretch>
                    <a:fillRect l="-20588" r="-5882"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0BCEDB-EB4D-2848-B619-D8F4C54637CA}"/>
                    </a:ext>
                  </a:extLst>
                </p:cNvPr>
                <p:cNvSpPr txBox="1"/>
                <p:nvPr/>
              </p:nvSpPr>
              <p:spPr>
                <a:xfrm>
                  <a:off x="6428545" y="1840307"/>
                  <a:ext cx="500924"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2</m:t>
                            </m:r>
                          </m:sub>
                        </m:sSub>
                      </m:oMath>
                    </m:oMathPara>
                  </a14:m>
                  <a:endParaRPr lang="en-US" sz="1350" dirty="0"/>
                </a:p>
              </p:txBody>
            </p:sp>
          </mc:Choice>
          <mc:Fallback xmlns="">
            <p:sp>
              <p:nvSpPr>
                <p:cNvPr id="25" name="TextBox 24">
                  <a:extLst>
                    <a:ext uri="{FF2B5EF4-FFF2-40B4-BE49-F238E27FC236}">
                      <a16:creationId xmlns:a16="http://schemas.microsoft.com/office/drawing/2014/main" id="{140BCEDB-EB4D-2848-B619-D8F4C54637CA}"/>
                    </a:ext>
                  </a:extLst>
                </p:cNvPr>
                <p:cNvSpPr txBox="1">
                  <a:spLocks noRot="1" noChangeAspect="1" noMove="1" noResize="1" noEditPoints="1" noAdjustHandles="1" noChangeArrowheads="1" noChangeShapeType="1" noTextEdit="1"/>
                </p:cNvSpPr>
                <p:nvPr/>
              </p:nvSpPr>
              <p:spPr>
                <a:xfrm>
                  <a:off x="6428545" y="1840307"/>
                  <a:ext cx="500924" cy="478027"/>
                </a:xfrm>
                <a:prstGeom prst="rect">
                  <a:avLst/>
                </a:prstGeom>
                <a:blipFill>
                  <a:blip r:embed="rId10"/>
                  <a:stretch>
                    <a:fillRect l="-20588" r="-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EF90C-B72D-DD46-9A60-4C3C835E2110}"/>
                    </a:ext>
                  </a:extLst>
                </p:cNvPr>
                <p:cNvSpPr txBox="1"/>
                <p:nvPr/>
              </p:nvSpPr>
              <p:spPr>
                <a:xfrm>
                  <a:off x="6434952" y="2173135"/>
                  <a:ext cx="500924"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3</m:t>
                            </m:r>
                          </m:sub>
                        </m:sSub>
                      </m:oMath>
                    </m:oMathPara>
                  </a14:m>
                  <a:endParaRPr lang="en-US" sz="1350" dirty="0"/>
                </a:p>
              </p:txBody>
            </p:sp>
          </mc:Choice>
          <mc:Fallback xmlns="">
            <p:sp>
              <p:nvSpPr>
                <p:cNvPr id="26" name="TextBox 25">
                  <a:extLst>
                    <a:ext uri="{FF2B5EF4-FFF2-40B4-BE49-F238E27FC236}">
                      <a16:creationId xmlns:a16="http://schemas.microsoft.com/office/drawing/2014/main" id="{478EF90C-B72D-DD46-9A60-4C3C835E2110}"/>
                    </a:ext>
                  </a:extLst>
                </p:cNvPr>
                <p:cNvSpPr txBox="1">
                  <a:spLocks noRot="1" noChangeAspect="1" noMove="1" noResize="1" noEditPoints="1" noAdjustHandles="1" noChangeArrowheads="1" noChangeShapeType="1" noTextEdit="1"/>
                </p:cNvSpPr>
                <p:nvPr/>
              </p:nvSpPr>
              <p:spPr>
                <a:xfrm>
                  <a:off x="6434952" y="2173135"/>
                  <a:ext cx="500924" cy="478027"/>
                </a:xfrm>
                <a:prstGeom prst="rect">
                  <a:avLst/>
                </a:prstGeom>
                <a:blipFill>
                  <a:blip r:embed="rId11"/>
                  <a:stretch>
                    <a:fillRect l="-20000" r="-5714" b="-23529"/>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22C849-4972-CD41-8D10-35438A30B2A9}"/>
                </a:ext>
              </a:extLst>
            </p:cNvPr>
            <p:cNvSpPr txBox="1"/>
            <p:nvPr/>
          </p:nvSpPr>
          <p:spPr>
            <a:xfrm>
              <a:off x="6434630" y="2525021"/>
              <a:ext cx="155" cy="478027"/>
            </a:xfrm>
            <a:prstGeom prst="rect">
              <a:avLst/>
            </a:prstGeom>
            <a:noFill/>
          </p:spPr>
          <p:txBody>
            <a:bodyPr wrap="none" lIns="0" tIns="0" rIns="0" bIns="0" rtlCol="0">
              <a:spAutoFit/>
            </a:bodyPr>
            <a:lstStyle/>
            <a:p>
              <a:endParaRPr lang="en-US" sz="1350"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29998E-42A1-7943-BC93-3F58F8C5FEB0}"/>
                    </a:ext>
                  </a:extLst>
                </p:cNvPr>
                <p:cNvSpPr txBox="1"/>
                <p:nvPr/>
              </p:nvSpPr>
              <p:spPr>
                <a:xfrm>
                  <a:off x="6428545" y="3778729"/>
                  <a:ext cx="561403"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𝑁</m:t>
                            </m:r>
                          </m:sub>
                        </m:sSub>
                      </m:oMath>
                    </m:oMathPara>
                  </a14:m>
                  <a:endParaRPr lang="en-US" sz="1350" dirty="0"/>
                </a:p>
              </p:txBody>
            </p:sp>
          </mc:Choice>
          <mc:Fallback xmlns="">
            <p:sp>
              <p:nvSpPr>
                <p:cNvPr id="28" name="TextBox 27">
                  <a:extLst>
                    <a:ext uri="{FF2B5EF4-FFF2-40B4-BE49-F238E27FC236}">
                      <a16:creationId xmlns:a16="http://schemas.microsoft.com/office/drawing/2014/main" id="{1E29998E-42A1-7943-BC93-3F58F8C5FEB0}"/>
                    </a:ext>
                  </a:extLst>
                </p:cNvPr>
                <p:cNvSpPr txBox="1">
                  <a:spLocks noRot="1" noChangeAspect="1" noMove="1" noResize="1" noEditPoints="1" noAdjustHandles="1" noChangeArrowheads="1" noChangeShapeType="1" noTextEdit="1"/>
                </p:cNvSpPr>
                <p:nvPr/>
              </p:nvSpPr>
              <p:spPr>
                <a:xfrm>
                  <a:off x="6428545" y="3778729"/>
                  <a:ext cx="561403" cy="478027"/>
                </a:xfrm>
                <a:prstGeom prst="rect">
                  <a:avLst/>
                </a:prstGeom>
                <a:blipFill>
                  <a:blip r:embed="rId12"/>
                  <a:stretch>
                    <a:fillRect l="-18421" r="-5263"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5B75F8-2032-9943-9AA2-4F2A65387458}"/>
                    </a:ext>
                  </a:extLst>
                </p:cNvPr>
                <p:cNvSpPr txBox="1"/>
                <p:nvPr/>
              </p:nvSpPr>
              <p:spPr>
                <a:xfrm>
                  <a:off x="6422348" y="2505961"/>
                  <a:ext cx="483363" cy="478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4</m:t>
                            </m:r>
                          </m:sub>
                        </m:sSub>
                      </m:oMath>
                    </m:oMathPara>
                  </a14:m>
                  <a:endParaRPr lang="en-US" sz="1350" dirty="0"/>
                </a:p>
              </p:txBody>
            </p:sp>
          </mc:Choice>
          <mc:Fallback xmlns="">
            <p:sp>
              <p:nvSpPr>
                <p:cNvPr id="29" name="TextBox 28">
                  <a:extLst>
                    <a:ext uri="{FF2B5EF4-FFF2-40B4-BE49-F238E27FC236}">
                      <a16:creationId xmlns:a16="http://schemas.microsoft.com/office/drawing/2014/main" id="{E85B75F8-2032-9943-9AA2-4F2A65387458}"/>
                    </a:ext>
                  </a:extLst>
                </p:cNvPr>
                <p:cNvSpPr txBox="1">
                  <a:spLocks noRot="1" noChangeAspect="1" noMove="1" noResize="1" noEditPoints="1" noAdjustHandles="1" noChangeArrowheads="1" noChangeShapeType="1" noTextEdit="1"/>
                </p:cNvSpPr>
                <p:nvPr/>
              </p:nvSpPr>
              <p:spPr>
                <a:xfrm>
                  <a:off x="6422348" y="2505961"/>
                  <a:ext cx="483363" cy="478027"/>
                </a:xfrm>
                <a:prstGeom prst="rect">
                  <a:avLst/>
                </a:prstGeom>
                <a:blipFill>
                  <a:blip r:embed="rId13"/>
                  <a:stretch>
                    <a:fillRect l="-21212" r="-9091" b="-2352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9613FF99-74A0-5A48-A2EA-169C072CA599}"/>
                  </a:ext>
                </a:extLst>
              </p:cNvPr>
              <p:cNvSpPr txBox="1"/>
              <p:nvPr/>
            </p:nvSpPr>
            <p:spPr>
              <a:xfrm>
                <a:off x="1212354" y="3522718"/>
                <a:ext cx="525317" cy="230832"/>
              </a:xfrm>
              <a:prstGeom prst="rect">
                <a:avLst/>
              </a:prstGeom>
              <a:noFill/>
            </p:spPr>
            <p:txBody>
              <a:bodyPr wrap="square" lIns="0" tIns="0" rIns="0" bIns="0" rtlCol="0">
                <a:spAutoFit/>
              </a:bodyPr>
              <a:lstStyle/>
              <a:p>
                <a14:m>
                  <m:oMath xmlns:m="http://schemas.openxmlformats.org/officeDocument/2006/math">
                    <m:r>
                      <a:rPr lang="en-US" sz="1500" i="1">
                        <a:latin typeface="Cambria Math" panose="02040503050406030204" pitchFamily="18" charset="0"/>
                      </a:rPr>
                      <m:t>(</m:t>
                    </m:r>
                    <m:sSub>
                      <m:sSubPr>
                        <m:ctrlPr>
                          <a:rPr lang="en-US" sz="1500" i="1">
                            <a:latin typeface="Cambria Math" panose="02040503050406030204" pitchFamily="18" charset="0"/>
                          </a:rPr>
                        </m:ctrlPr>
                      </m:sSubPr>
                      <m:e>
                        <m:sSub>
                          <m:sSubPr>
                            <m:ctrlPr>
                              <a:rPr lang="en-US" sz="1500" i="1">
                                <a:latin typeface="Cambria Math" panose="02040503050406030204" pitchFamily="18" charset="0"/>
                              </a:rPr>
                            </m:ctrlPr>
                          </m:sSubPr>
                          <m:e>
                            <m:r>
                              <a:rPr lang="en-US" sz="1500" i="1">
                                <a:latin typeface="Cambria Math" panose="02040503050406030204" pitchFamily="18" charset="0"/>
                              </a:rPr>
                              <m:t>𝑏</m:t>
                            </m:r>
                          </m:e>
                          <m:sub>
                            <m:r>
                              <a:rPr lang="en-US" sz="1500" i="1">
                                <a:latin typeface="Cambria Math" panose="02040503050406030204" pitchFamily="18" charset="0"/>
                              </a:rPr>
                              <m:t>0</m:t>
                            </m:r>
                          </m:sub>
                        </m:sSub>
                        <m:r>
                          <a:rPr lang="en-US" sz="1500" i="1">
                            <a:latin typeface="Cambria Math" panose="02040503050406030204" pitchFamily="18" charset="0"/>
                          </a:rPr>
                          <m:t>,</m:t>
                        </m:r>
                        <m:r>
                          <a:rPr lang="en-US" sz="1500" i="1">
                            <a:latin typeface="Cambria Math" panose="02040503050406030204" pitchFamily="18" charset="0"/>
                          </a:rPr>
                          <m:t>𝑏</m:t>
                        </m:r>
                      </m:e>
                      <m:sub>
                        <m:r>
                          <a:rPr lang="en-US" sz="1500" i="1">
                            <a:latin typeface="Cambria Math" panose="02040503050406030204" pitchFamily="18" charset="0"/>
                          </a:rPr>
                          <m:t>1</m:t>
                        </m:r>
                      </m:sub>
                    </m:sSub>
                    <m:r>
                      <a:rPr lang="en-US" sz="1500" i="1">
                        <a:latin typeface="Cambria Math" panose="02040503050406030204" pitchFamily="18" charset="0"/>
                      </a:rPr>
                      <m:t>,…</m:t>
                    </m:r>
                    <m:sSub>
                      <m:sSubPr>
                        <m:ctrlPr>
                          <a:rPr lang="en-US" sz="1500" i="1">
                            <a:latin typeface="Cambria Math" panose="02040503050406030204" pitchFamily="18" charset="0"/>
                          </a:rPr>
                        </m:ctrlPr>
                      </m:sSubPr>
                      <m:e>
                        <m:r>
                          <a:rPr lang="en-US" sz="1500" i="1">
                            <a:latin typeface="Cambria Math" panose="02040503050406030204" pitchFamily="18" charset="0"/>
                          </a:rPr>
                          <m:t>𝑏</m:t>
                        </m:r>
                      </m:e>
                      <m:sub>
                        <m:r>
                          <a:rPr lang="en-US" sz="1500" i="1">
                            <a:latin typeface="Cambria Math" panose="02040503050406030204" pitchFamily="18" charset="0"/>
                          </a:rPr>
                          <m:t>𝑁</m:t>
                        </m:r>
                      </m:sub>
                    </m:sSub>
                    <m:r>
                      <a:rPr lang="en-US" sz="1500" i="1">
                        <a:latin typeface="Cambria Math" panose="02040503050406030204" pitchFamily="18" charset="0"/>
                      </a:rPr>
                      <m:t>)</m:t>
                    </m:r>
                  </m:oMath>
                </a14:m>
                <a:r>
                  <a:rPr lang="en-US" sz="1500" dirty="0"/>
                  <a:t> </a:t>
                </a:r>
              </a:p>
            </p:txBody>
          </p:sp>
        </mc:Choice>
        <mc:Fallback xmlns="">
          <p:sp>
            <p:nvSpPr>
              <p:cNvPr id="138" name="TextBox 137">
                <a:extLst>
                  <a:ext uri="{FF2B5EF4-FFF2-40B4-BE49-F238E27FC236}">
                    <a16:creationId xmlns:a16="http://schemas.microsoft.com/office/drawing/2014/main" id="{9613FF99-74A0-5A48-A2EA-169C072CA599}"/>
                  </a:ext>
                </a:extLst>
              </p:cNvPr>
              <p:cNvSpPr txBox="1">
                <a:spLocks noRot="1" noChangeAspect="1" noMove="1" noResize="1" noEditPoints="1" noAdjustHandles="1" noChangeArrowheads="1" noChangeShapeType="1" noTextEdit="1"/>
              </p:cNvSpPr>
              <p:nvPr/>
            </p:nvSpPr>
            <p:spPr>
              <a:xfrm>
                <a:off x="1212354" y="3522718"/>
                <a:ext cx="525317" cy="230832"/>
              </a:xfrm>
              <a:prstGeom prst="rect">
                <a:avLst/>
              </a:prstGeom>
              <a:blipFill>
                <a:blip r:embed="rId14"/>
                <a:stretch>
                  <a:fillRect l="-17442" t="-2632" r="-118605" b="-34211"/>
                </a:stretch>
              </a:blipFill>
            </p:spPr>
            <p:txBody>
              <a:bodyPr/>
              <a:lstStyle/>
              <a:p>
                <a:r>
                  <a:rPr lang="en-US">
                    <a:noFill/>
                  </a:rPr>
                  <a:t> </a:t>
                </a:r>
              </a:p>
            </p:txBody>
          </p:sp>
        </mc:Fallback>
      </mc:AlternateContent>
      <p:sp>
        <p:nvSpPr>
          <p:cNvPr id="139" name="Arrow: Notched Right 200">
            <a:extLst>
              <a:ext uri="{FF2B5EF4-FFF2-40B4-BE49-F238E27FC236}">
                <a16:creationId xmlns:a16="http://schemas.microsoft.com/office/drawing/2014/main" id="{29C46BF2-A94C-5C4B-BC53-66E216786BF9}"/>
              </a:ext>
            </a:extLst>
          </p:cNvPr>
          <p:cNvSpPr/>
          <p:nvPr/>
        </p:nvSpPr>
        <p:spPr>
          <a:xfrm rot="5400000">
            <a:off x="1460600" y="3106271"/>
            <a:ext cx="387577" cy="250718"/>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0" name="Arrow: Notched Right 200">
            <a:extLst>
              <a:ext uri="{FF2B5EF4-FFF2-40B4-BE49-F238E27FC236}">
                <a16:creationId xmlns:a16="http://schemas.microsoft.com/office/drawing/2014/main" id="{02BC825A-18AC-6E40-A4D2-DD70FAECD59C}"/>
              </a:ext>
            </a:extLst>
          </p:cNvPr>
          <p:cNvSpPr/>
          <p:nvPr/>
        </p:nvSpPr>
        <p:spPr>
          <a:xfrm rot="5400000">
            <a:off x="1460600" y="3863181"/>
            <a:ext cx="387577" cy="250718"/>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41" name="TextBox 140">
            <a:extLst>
              <a:ext uri="{FF2B5EF4-FFF2-40B4-BE49-F238E27FC236}">
                <a16:creationId xmlns:a16="http://schemas.microsoft.com/office/drawing/2014/main" id="{D46FA5BB-979B-E34B-8AD0-E0CC15668788}"/>
              </a:ext>
            </a:extLst>
          </p:cNvPr>
          <p:cNvSpPr txBox="1"/>
          <p:nvPr/>
        </p:nvSpPr>
        <p:spPr>
          <a:xfrm>
            <a:off x="476696" y="4182329"/>
            <a:ext cx="3894849" cy="369332"/>
          </a:xfrm>
          <a:prstGeom prst="rect">
            <a:avLst/>
          </a:prstGeom>
          <a:noFill/>
        </p:spPr>
        <p:txBody>
          <a:bodyPr wrap="none" rtlCol="0">
            <a:spAutoFit/>
          </a:bodyPr>
          <a:lstStyle/>
          <a:p>
            <a:r>
              <a:rPr lang="en-US" dirty="0"/>
              <a:t>Estimate Performance on Validation Set</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3854166-5680-8E48-8147-CEEB6F3CD0A0}"/>
                  </a:ext>
                </a:extLst>
              </p:cNvPr>
              <p:cNvSpPr txBox="1"/>
              <p:nvPr/>
            </p:nvSpPr>
            <p:spPr>
              <a:xfrm>
                <a:off x="6528765" y="1594837"/>
                <a:ext cx="20505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oMath>
                  </m:oMathPara>
                </a14:m>
                <a:endParaRPr lang="en-US" sz="1350" dirty="0"/>
              </a:p>
            </p:txBody>
          </p:sp>
        </mc:Choice>
        <mc:Fallback xmlns="">
          <p:sp>
            <p:nvSpPr>
              <p:cNvPr id="143" name="TextBox 142">
                <a:extLst>
                  <a:ext uri="{FF2B5EF4-FFF2-40B4-BE49-F238E27FC236}">
                    <a16:creationId xmlns:a16="http://schemas.microsoft.com/office/drawing/2014/main" id="{F3854166-5680-8E48-8147-CEEB6F3CD0A0}"/>
                  </a:ext>
                </a:extLst>
              </p:cNvPr>
              <p:cNvSpPr txBox="1">
                <a:spLocks noRot="1" noChangeAspect="1" noMove="1" noResize="1" noEditPoints="1" noAdjustHandles="1" noChangeArrowheads="1" noChangeShapeType="1" noTextEdit="1"/>
              </p:cNvSpPr>
              <p:nvPr/>
            </p:nvSpPr>
            <p:spPr>
              <a:xfrm>
                <a:off x="6528765" y="1594837"/>
                <a:ext cx="205056" cy="207749"/>
              </a:xfrm>
              <a:prstGeom prst="rect">
                <a:avLst/>
              </a:prstGeom>
              <a:blipFill>
                <a:blip r:embed="rId3"/>
                <a:stretch>
                  <a:fillRect l="-11765" r="-588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F1ECCF5-7191-CF46-BE76-CFD0E8AC606E}"/>
                  </a:ext>
                </a:extLst>
              </p:cNvPr>
              <p:cNvSpPr txBox="1"/>
              <p:nvPr/>
            </p:nvSpPr>
            <p:spPr>
              <a:xfrm>
                <a:off x="6523546" y="1735549"/>
                <a:ext cx="20909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oMath>
                  </m:oMathPara>
                </a14:m>
                <a:endParaRPr lang="en-US" sz="1350" dirty="0"/>
              </a:p>
            </p:txBody>
          </p:sp>
        </mc:Choice>
        <mc:Fallback xmlns="">
          <p:sp>
            <p:nvSpPr>
              <p:cNvPr id="144" name="TextBox 143">
                <a:extLst>
                  <a:ext uri="{FF2B5EF4-FFF2-40B4-BE49-F238E27FC236}">
                    <a16:creationId xmlns:a16="http://schemas.microsoft.com/office/drawing/2014/main" id="{EF1ECCF5-7191-CF46-BE76-CFD0E8AC606E}"/>
                  </a:ext>
                </a:extLst>
              </p:cNvPr>
              <p:cNvSpPr txBox="1">
                <a:spLocks noRot="1" noChangeAspect="1" noMove="1" noResize="1" noEditPoints="1" noAdjustHandles="1" noChangeArrowheads="1" noChangeShapeType="1" noTextEdit="1"/>
              </p:cNvSpPr>
              <p:nvPr/>
            </p:nvSpPr>
            <p:spPr>
              <a:xfrm>
                <a:off x="6523546" y="1735549"/>
                <a:ext cx="209096" cy="207749"/>
              </a:xfrm>
              <a:prstGeom prst="rect">
                <a:avLst/>
              </a:prstGeom>
              <a:blipFill>
                <a:blip r:embed="rId4"/>
                <a:stretch>
                  <a:fillRect l="-11765" r="-882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838A588-1F6F-6E48-B6E9-669C7FCF651A}"/>
                  </a:ext>
                </a:extLst>
              </p:cNvPr>
              <p:cNvSpPr txBox="1"/>
              <p:nvPr/>
            </p:nvSpPr>
            <p:spPr>
              <a:xfrm>
                <a:off x="6526370" y="1901843"/>
                <a:ext cx="20909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oMath>
                  </m:oMathPara>
                </a14:m>
                <a:endParaRPr lang="en-US" sz="1350" dirty="0"/>
              </a:p>
            </p:txBody>
          </p:sp>
        </mc:Choice>
        <mc:Fallback xmlns="">
          <p:sp>
            <p:nvSpPr>
              <p:cNvPr id="145" name="TextBox 144">
                <a:extLst>
                  <a:ext uri="{FF2B5EF4-FFF2-40B4-BE49-F238E27FC236}">
                    <a16:creationId xmlns:a16="http://schemas.microsoft.com/office/drawing/2014/main" id="{5838A588-1F6F-6E48-B6E9-669C7FCF651A}"/>
                  </a:ext>
                </a:extLst>
              </p:cNvPr>
              <p:cNvSpPr txBox="1">
                <a:spLocks noRot="1" noChangeAspect="1" noMove="1" noResize="1" noEditPoints="1" noAdjustHandles="1" noChangeArrowheads="1" noChangeShapeType="1" noTextEdit="1"/>
              </p:cNvSpPr>
              <p:nvPr/>
            </p:nvSpPr>
            <p:spPr>
              <a:xfrm>
                <a:off x="6526370" y="1901843"/>
                <a:ext cx="209096" cy="207749"/>
              </a:xfrm>
              <a:prstGeom prst="rect">
                <a:avLst/>
              </a:prstGeom>
              <a:blipFill>
                <a:blip r:embed="rId5"/>
                <a:stretch>
                  <a:fillRect l="-11765" r="-882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2817BC0-4CA5-F240-8D50-384831CF32D7}"/>
                  </a:ext>
                </a:extLst>
              </p:cNvPr>
              <p:cNvSpPr txBox="1"/>
              <p:nvPr/>
            </p:nvSpPr>
            <p:spPr>
              <a:xfrm>
                <a:off x="6526228" y="2062400"/>
                <a:ext cx="20909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oMath>
                  </m:oMathPara>
                </a14:m>
                <a:endParaRPr lang="en-US" sz="1350" dirty="0"/>
              </a:p>
            </p:txBody>
          </p:sp>
        </mc:Choice>
        <mc:Fallback xmlns="">
          <p:sp>
            <p:nvSpPr>
              <p:cNvPr id="146" name="TextBox 145">
                <a:extLst>
                  <a:ext uri="{FF2B5EF4-FFF2-40B4-BE49-F238E27FC236}">
                    <a16:creationId xmlns:a16="http://schemas.microsoft.com/office/drawing/2014/main" id="{52817BC0-4CA5-F240-8D50-384831CF32D7}"/>
                  </a:ext>
                </a:extLst>
              </p:cNvPr>
              <p:cNvSpPr txBox="1">
                <a:spLocks noRot="1" noChangeAspect="1" noMove="1" noResize="1" noEditPoints="1" noAdjustHandles="1" noChangeArrowheads="1" noChangeShapeType="1" noTextEdit="1"/>
              </p:cNvSpPr>
              <p:nvPr/>
            </p:nvSpPr>
            <p:spPr>
              <a:xfrm>
                <a:off x="6526228" y="2062400"/>
                <a:ext cx="209096" cy="207749"/>
              </a:xfrm>
              <a:prstGeom prst="rect">
                <a:avLst/>
              </a:prstGeom>
              <a:blipFill>
                <a:blip r:embed="rId6"/>
                <a:stretch>
                  <a:fillRect l="-11765" r="-882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42CA55B-D9FA-234C-8E6F-209DD7DC7692}"/>
                  </a:ext>
                </a:extLst>
              </p:cNvPr>
              <p:cNvSpPr txBox="1"/>
              <p:nvPr/>
            </p:nvSpPr>
            <p:spPr>
              <a:xfrm>
                <a:off x="6439426" y="2478470"/>
                <a:ext cx="294993" cy="2077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𝑁</m:t>
                          </m:r>
                          <m:r>
                            <a:rPr lang="en-US" sz="1350" i="1">
                              <a:latin typeface="Cambria Math" panose="02040503050406030204" pitchFamily="18" charset="0"/>
                            </a:rPr>
                            <m:t>−1</m:t>
                          </m:r>
                        </m:sub>
                      </m:sSub>
                    </m:oMath>
                  </m:oMathPara>
                </a14:m>
                <a:endParaRPr lang="en-US" sz="1350" dirty="0"/>
              </a:p>
            </p:txBody>
          </p:sp>
        </mc:Choice>
        <mc:Fallback xmlns="">
          <p:sp>
            <p:nvSpPr>
              <p:cNvPr id="147" name="TextBox 146">
                <a:extLst>
                  <a:ext uri="{FF2B5EF4-FFF2-40B4-BE49-F238E27FC236}">
                    <a16:creationId xmlns:a16="http://schemas.microsoft.com/office/drawing/2014/main" id="{942CA55B-D9FA-234C-8E6F-209DD7DC7692}"/>
                  </a:ext>
                </a:extLst>
              </p:cNvPr>
              <p:cNvSpPr txBox="1">
                <a:spLocks noRot="1" noChangeAspect="1" noMove="1" noResize="1" noEditPoints="1" noAdjustHandles="1" noChangeArrowheads="1" noChangeShapeType="1" noTextEdit="1"/>
              </p:cNvSpPr>
              <p:nvPr/>
            </p:nvSpPr>
            <p:spPr>
              <a:xfrm>
                <a:off x="6439426" y="2478470"/>
                <a:ext cx="294993" cy="207749"/>
              </a:xfrm>
              <a:prstGeom prst="rect">
                <a:avLst/>
              </a:prstGeom>
              <a:blipFill>
                <a:blip r:embed="rId7"/>
                <a:stretch>
                  <a:fillRect l="-14286" r="-3265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2296C0-A513-9745-BB77-6AC439D0B2F6}"/>
                  </a:ext>
                </a:extLst>
              </p:cNvPr>
              <p:cNvSpPr txBox="1"/>
              <p:nvPr/>
            </p:nvSpPr>
            <p:spPr>
              <a:xfrm>
                <a:off x="6523546" y="2634434"/>
                <a:ext cx="234488"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𝑁</m:t>
                          </m:r>
                        </m:sub>
                      </m:sSub>
                    </m:oMath>
                  </m:oMathPara>
                </a14:m>
                <a:endParaRPr lang="en-US" sz="1350" dirty="0"/>
              </a:p>
            </p:txBody>
          </p:sp>
        </mc:Choice>
        <mc:Fallback xmlns="">
          <p:sp>
            <p:nvSpPr>
              <p:cNvPr id="148" name="TextBox 147">
                <a:extLst>
                  <a:ext uri="{FF2B5EF4-FFF2-40B4-BE49-F238E27FC236}">
                    <a16:creationId xmlns:a16="http://schemas.microsoft.com/office/drawing/2014/main" id="{502296C0-A513-9745-BB77-6AC439D0B2F6}"/>
                  </a:ext>
                </a:extLst>
              </p:cNvPr>
              <p:cNvSpPr txBox="1">
                <a:spLocks noRot="1" noChangeAspect="1" noMove="1" noResize="1" noEditPoints="1" noAdjustHandles="1" noChangeArrowheads="1" noChangeShapeType="1" noTextEdit="1"/>
              </p:cNvSpPr>
              <p:nvPr/>
            </p:nvSpPr>
            <p:spPr>
              <a:xfrm>
                <a:off x="6523546" y="2634434"/>
                <a:ext cx="234488" cy="207749"/>
              </a:xfrm>
              <a:prstGeom prst="rect">
                <a:avLst/>
              </a:prstGeom>
              <a:blipFill>
                <a:blip r:embed="rId8"/>
                <a:stretch>
                  <a:fillRect l="-10256" r="-256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9581AB-CB33-0543-83BE-54273DE10BED}"/>
                  </a:ext>
                </a:extLst>
              </p:cNvPr>
              <p:cNvSpPr txBox="1"/>
              <p:nvPr/>
            </p:nvSpPr>
            <p:spPr>
              <a:xfrm>
                <a:off x="8568196" y="1594837"/>
                <a:ext cx="20627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1</m:t>
                          </m:r>
                        </m:sub>
                      </m:sSub>
                    </m:oMath>
                  </m:oMathPara>
                </a14:m>
                <a:endParaRPr lang="en-US" sz="1350" dirty="0"/>
              </a:p>
            </p:txBody>
          </p:sp>
        </mc:Choice>
        <mc:Fallback xmlns="">
          <p:sp>
            <p:nvSpPr>
              <p:cNvPr id="149" name="TextBox 148">
                <a:extLst>
                  <a:ext uri="{FF2B5EF4-FFF2-40B4-BE49-F238E27FC236}">
                    <a16:creationId xmlns:a16="http://schemas.microsoft.com/office/drawing/2014/main" id="{379581AB-CB33-0543-83BE-54273DE10BED}"/>
                  </a:ext>
                </a:extLst>
              </p:cNvPr>
              <p:cNvSpPr txBox="1">
                <a:spLocks noRot="1" noChangeAspect="1" noMove="1" noResize="1" noEditPoints="1" noAdjustHandles="1" noChangeArrowheads="1" noChangeShapeType="1" noTextEdit="1"/>
              </p:cNvSpPr>
              <p:nvPr/>
            </p:nvSpPr>
            <p:spPr>
              <a:xfrm>
                <a:off x="8568196" y="1594837"/>
                <a:ext cx="206275" cy="207749"/>
              </a:xfrm>
              <a:prstGeom prst="rect">
                <a:avLst/>
              </a:prstGeom>
              <a:blipFill>
                <a:blip r:embed="rId9"/>
                <a:stretch>
                  <a:fillRect l="-21212" r="-909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9C03567-619C-8148-8EE0-3E384EB09491}"/>
                  </a:ext>
                </a:extLst>
              </p:cNvPr>
              <p:cNvSpPr txBox="1"/>
              <p:nvPr/>
            </p:nvSpPr>
            <p:spPr>
              <a:xfrm>
                <a:off x="8562975" y="1749983"/>
                <a:ext cx="21031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2</m:t>
                          </m:r>
                        </m:sub>
                      </m:sSub>
                    </m:oMath>
                  </m:oMathPara>
                </a14:m>
                <a:endParaRPr lang="en-US" sz="1350" dirty="0"/>
              </a:p>
            </p:txBody>
          </p:sp>
        </mc:Choice>
        <mc:Fallback xmlns="">
          <p:sp>
            <p:nvSpPr>
              <p:cNvPr id="150" name="TextBox 149">
                <a:extLst>
                  <a:ext uri="{FF2B5EF4-FFF2-40B4-BE49-F238E27FC236}">
                    <a16:creationId xmlns:a16="http://schemas.microsoft.com/office/drawing/2014/main" id="{F9C03567-619C-8148-8EE0-3E384EB09491}"/>
                  </a:ext>
                </a:extLst>
              </p:cNvPr>
              <p:cNvSpPr txBox="1">
                <a:spLocks noRot="1" noChangeAspect="1" noMove="1" noResize="1" noEditPoints="1" noAdjustHandles="1" noChangeArrowheads="1" noChangeShapeType="1" noTextEdit="1"/>
              </p:cNvSpPr>
              <p:nvPr/>
            </p:nvSpPr>
            <p:spPr>
              <a:xfrm>
                <a:off x="8562975" y="1749983"/>
                <a:ext cx="210314" cy="207749"/>
              </a:xfrm>
              <a:prstGeom prst="rect">
                <a:avLst/>
              </a:prstGeom>
              <a:blipFill>
                <a:blip r:embed="rId10"/>
                <a:stretch>
                  <a:fillRect l="-20588" r="-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BEF73ECF-BA1C-034F-BEB6-2C5A0978000F}"/>
                  </a:ext>
                </a:extLst>
              </p:cNvPr>
              <p:cNvSpPr txBox="1"/>
              <p:nvPr/>
            </p:nvSpPr>
            <p:spPr>
              <a:xfrm>
                <a:off x="8565800" y="1901843"/>
                <a:ext cx="21031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3</m:t>
                          </m:r>
                        </m:sub>
                      </m:sSub>
                    </m:oMath>
                  </m:oMathPara>
                </a14:m>
                <a:endParaRPr lang="en-US" sz="1350" dirty="0"/>
              </a:p>
            </p:txBody>
          </p:sp>
        </mc:Choice>
        <mc:Fallback xmlns="">
          <p:sp>
            <p:nvSpPr>
              <p:cNvPr id="151" name="TextBox 150">
                <a:extLst>
                  <a:ext uri="{FF2B5EF4-FFF2-40B4-BE49-F238E27FC236}">
                    <a16:creationId xmlns:a16="http://schemas.microsoft.com/office/drawing/2014/main" id="{BEF73ECF-BA1C-034F-BEB6-2C5A0978000F}"/>
                  </a:ext>
                </a:extLst>
              </p:cNvPr>
              <p:cNvSpPr txBox="1">
                <a:spLocks noRot="1" noChangeAspect="1" noMove="1" noResize="1" noEditPoints="1" noAdjustHandles="1" noChangeArrowheads="1" noChangeShapeType="1" noTextEdit="1"/>
              </p:cNvSpPr>
              <p:nvPr/>
            </p:nvSpPr>
            <p:spPr>
              <a:xfrm>
                <a:off x="8565800" y="1901843"/>
                <a:ext cx="210314" cy="207749"/>
              </a:xfrm>
              <a:prstGeom prst="rect">
                <a:avLst/>
              </a:prstGeom>
              <a:blipFill>
                <a:blip r:embed="rId11"/>
                <a:stretch>
                  <a:fillRect l="-20000" r="-571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CC175B1-7686-AF48-BFAA-E3C63D63B521}"/>
                  </a:ext>
                </a:extLst>
              </p:cNvPr>
              <p:cNvSpPr txBox="1"/>
              <p:nvPr/>
            </p:nvSpPr>
            <p:spPr>
              <a:xfrm>
                <a:off x="8562975" y="2634434"/>
                <a:ext cx="23570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𝑁</m:t>
                          </m:r>
                        </m:sub>
                      </m:sSub>
                    </m:oMath>
                  </m:oMathPara>
                </a14:m>
                <a:endParaRPr lang="en-US" sz="1350" dirty="0"/>
              </a:p>
            </p:txBody>
          </p:sp>
        </mc:Choice>
        <mc:Fallback xmlns="">
          <p:sp>
            <p:nvSpPr>
              <p:cNvPr id="152" name="TextBox 151">
                <a:extLst>
                  <a:ext uri="{FF2B5EF4-FFF2-40B4-BE49-F238E27FC236}">
                    <a16:creationId xmlns:a16="http://schemas.microsoft.com/office/drawing/2014/main" id="{4CC175B1-7686-AF48-BFAA-E3C63D63B521}"/>
                  </a:ext>
                </a:extLst>
              </p:cNvPr>
              <p:cNvSpPr txBox="1">
                <a:spLocks noRot="1" noChangeAspect="1" noMove="1" noResize="1" noEditPoints="1" noAdjustHandles="1" noChangeArrowheads="1" noChangeShapeType="1" noTextEdit="1"/>
              </p:cNvSpPr>
              <p:nvPr/>
            </p:nvSpPr>
            <p:spPr>
              <a:xfrm>
                <a:off x="8562975" y="2634434"/>
                <a:ext cx="235706" cy="207749"/>
              </a:xfrm>
              <a:prstGeom prst="rect">
                <a:avLst/>
              </a:prstGeom>
              <a:blipFill>
                <a:blip r:embed="rId12"/>
                <a:stretch>
                  <a:fillRect l="-18421" r="-5263" b="-23529"/>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CBEEB0B1-F029-9946-848E-297189FBD93A}"/>
              </a:ext>
            </a:extLst>
          </p:cNvPr>
          <p:cNvGrpSpPr/>
          <p:nvPr/>
        </p:nvGrpSpPr>
        <p:grpSpPr>
          <a:xfrm>
            <a:off x="6687536" y="1606972"/>
            <a:ext cx="2075649" cy="1122254"/>
            <a:chOff x="4790193" y="1286884"/>
            <a:chExt cx="2075649" cy="1122254"/>
          </a:xfrm>
        </p:grpSpPr>
        <p:grpSp>
          <p:nvGrpSpPr>
            <p:cNvPr id="154" name="Group 153">
              <a:extLst>
                <a:ext uri="{FF2B5EF4-FFF2-40B4-BE49-F238E27FC236}">
                  <a16:creationId xmlns:a16="http://schemas.microsoft.com/office/drawing/2014/main" id="{520959A2-2997-4941-835E-1FDA4739C45B}"/>
                </a:ext>
              </a:extLst>
            </p:cNvPr>
            <p:cNvGrpSpPr/>
            <p:nvPr/>
          </p:nvGrpSpPr>
          <p:grpSpPr>
            <a:xfrm>
              <a:off x="4790193" y="1286884"/>
              <a:ext cx="1410716" cy="82657"/>
              <a:chOff x="3312543" y="2369387"/>
              <a:chExt cx="4267200" cy="241541"/>
            </a:xfrm>
            <a:noFill/>
          </p:grpSpPr>
          <p:sp>
            <p:nvSpPr>
              <p:cNvPr id="261" name="Rectangle 260">
                <a:extLst>
                  <a:ext uri="{FF2B5EF4-FFF2-40B4-BE49-F238E27FC236}">
                    <a16:creationId xmlns:a16="http://schemas.microsoft.com/office/drawing/2014/main" id="{C9FECC32-57D3-074F-A643-DFD708D584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62" name="Straight Connector 261">
                <a:extLst>
                  <a:ext uri="{FF2B5EF4-FFF2-40B4-BE49-F238E27FC236}">
                    <a16:creationId xmlns:a16="http://schemas.microsoft.com/office/drawing/2014/main" id="{B9199857-BB2D-9B47-9043-284C0459B9F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E51963EA-ADD0-D74A-A2C2-8E84294A9934}"/>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C3B2EC77-4A46-ED40-A8DA-75809130AF0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48F97A6F-E8E3-9C43-8600-676387FC8D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2BC68A25-24CB-6342-AE93-739737F260C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760B01E8-6E02-854D-A55C-56089B8C6F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A8F7BEC2-7824-3543-88AB-4E17F888738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499D903-FABE-5046-8131-3B181146513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7C5B9559-A5C2-5D43-A8EE-17D66DA70A9F}"/>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F67CFD46-F2A0-E64C-B221-BA6BCB015C9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33981E2D-B164-D343-B53F-D29F6B1BCC7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B19900FE-2D83-954B-AE51-60C50098611F}"/>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EC00B958-EC6D-7745-B1D5-038473C77E4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0789ABE3-84EB-CE41-9FEB-8027369E913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6" name="Straight Connector 275">
                <a:extLst>
                  <a:ext uri="{FF2B5EF4-FFF2-40B4-BE49-F238E27FC236}">
                    <a16:creationId xmlns:a16="http://schemas.microsoft.com/office/drawing/2014/main" id="{D9461B22-8FE6-7A4D-9C51-E7B932694BE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0828A950-4BF3-ED4D-B60F-604228F172A1}"/>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5" name="Rectangle 154">
              <a:extLst>
                <a:ext uri="{FF2B5EF4-FFF2-40B4-BE49-F238E27FC236}">
                  <a16:creationId xmlns:a16="http://schemas.microsoft.com/office/drawing/2014/main" id="{CDA530A6-1D3C-004D-A1DD-F2B31B156B5C}"/>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6" name="Group 155">
              <a:extLst>
                <a:ext uri="{FF2B5EF4-FFF2-40B4-BE49-F238E27FC236}">
                  <a16:creationId xmlns:a16="http://schemas.microsoft.com/office/drawing/2014/main" id="{C2BB6995-BAA0-264F-89E1-F9E1E0EA74F9}"/>
                </a:ext>
              </a:extLst>
            </p:cNvPr>
            <p:cNvGrpSpPr/>
            <p:nvPr/>
          </p:nvGrpSpPr>
          <p:grpSpPr>
            <a:xfrm>
              <a:off x="4790193" y="1442848"/>
              <a:ext cx="1410716" cy="82657"/>
              <a:chOff x="3312543" y="2369387"/>
              <a:chExt cx="4267200" cy="241541"/>
            </a:xfrm>
            <a:noFill/>
          </p:grpSpPr>
          <p:sp>
            <p:nvSpPr>
              <p:cNvPr id="244" name="Rectangle 243">
                <a:extLst>
                  <a:ext uri="{FF2B5EF4-FFF2-40B4-BE49-F238E27FC236}">
                    <a16:creationId xmlns:a16="http://schemas.microsoft.com/office/drawing/2014/main" id="{92A52B9F-EF4C-2C46-8901-83F866ADE4AA}"/>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45" name="Straight Connector 244">
                <a:extLst>
                  <a:ext uri="{FF2B5EF4-FFF2-40B4-BE49-F238E27FC236}">
                    <a16:creationId xmlns:a16="http://schemas.microsoft.com/office/drawing/2014/main" id="{B924A549-1D98-6942-BB9A-DDD16EA3E07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C7AEE4-DABD-3348-9C96-B6AFF573B76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7ACE06B-D600-994F-BA7A-178467F8CEB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5B15988C-186C-C04D-926D-44D5E99C24BF}"/>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4A128877-BD69-6049-98DD-4E33C3E5964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9493B82C-309D-584C-9C9E-BF434851F642}"/>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6DF7EC0-BFB6-0D4A-9CD4-9F68F13ECEF8}"/>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F9728239-EF7F-BF44-837A-87828D26D630}"/>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561C6C7-61B6-5B41-A833-884486B61370}"/>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5F57BDDB-911C-2445-B9C4-EE7B2BF2259E}"/>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5B804E7D-2A6E-014D-87D4-1F4ECCDCA5C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56F74388-39F7-E843-9E9A-ED8082506CD8}"/>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F7550810-DFA7-4842-B9BE-30078F58BA5E}"/>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C832FBD6-80E1-9D4F-86A6-6D296EE0500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3E6C3F37-2610-DB44-BC4D-977612F22798}"/>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726A77CA-0D2B-734B-A524-00B3ED1A6C8E}"/>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7" name="Rectangle 156">
              <a:extLst>
                <a:ext uri="{FF2B5EF4-FFF2-40B4-BE49-F238E27FC236}">
                  <a16:creationId xmlns:a16="http://schemas.microsoft.com/office/drawing/2014/main" id="{3A9541BA-39C5-A744-9EC9-E5787F378A6A}"/>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58" name="Group 157">
              <a:extLst>
                <a:ext uri="{FF2B5EF4-FFF2-40B4-BE49-F238E27FC236}">
                  <a16:creationId xmlns:a16="http://schemas.microsoft.com/office/drawing/2014/main" id="{39104755-7224-4F43-930B-21784688E1C8}"/>
                </a:ext>
              </a:extLst>
            </p:cNvPr>
            <p:cNvGrpSpPr/>
            <p:nvPr/>
          </p:nvGrpSpPr>
          <p:grpSpPr>
            <a:xfrm>
              <a:off x="4790193" y="1598812"/>
              <a:ext cx="1410716" cy="82657"/>
              <a:chOff x="3312543" y="2369387"/>
              <a:chExt cx="4267200" cy="241541"/>
            </a:xfrm>
            <a:noFill/>
          </p:grpSpPr>
          <p:sp>
            <p:nvSpPr>
              <p:cNvPr id="227" name="Rectangle 226">
                <a:extLst>
                  <a:ext uri="{FF2B5EF4-FFF2-40B4-BE49-F238E27FC236}">
                    <a16:creationId xmlns:a16="http://schemas.microsoft.com/office/drawing/2014/main" id="{7F3F0E62-81D2-F44F-BC73-D10470C0100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28" name="Straight Connector 227">
                <a:extLst>
                  <a:ext uri="{FF2B5EF4-FFF2-40B4-BE49-F238E27FC236}">
                    <a16:creationId xmlns:a16="http://schemas.microsoft.com/office/drawing/2014/main" id="{871BFD11-9FCC-DB4A-A86A-D7E48D84AAC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099E892E-6EE5-8C41-B7E4-5697F25B83E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B361D0D7-54A4-D54F-8642-60DE5F580E7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88EED771-D24C-D244-811E-6EAB5225948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0FA63BC7-7AA6-AE4F-8F67-7638DF460E0D}"/>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B026FE4F-204B-6440-84F1-3D623E38158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DCC048F6-A284-8542-90CB-5777A2B38C44}"/>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023A82BE-9DEE-064E-9763-FD0339EFA827}"/>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B16D1C23-CAC5-0C48-892A-D19F242C310B}"/>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6E73E84E-A730-BA46-82F9-6C15354401E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7398A785-4C3E-E849-985E-528274C29AF2}"/>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1C2319D-5044-EB48-A0E3-3E143382D2A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CF7F9845-F52C-3246-8520-4C55ED15022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8ED3C5F-CF43-B645-9303-F1480EC08E8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BB0F4D02-C01E-4640-BA0F-ABE824D470F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DB7DE946-5AB8-CA47-B819-006D705AA8F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9" name="Rectangle 158">
              <a:extLst>
                <a:ext uri="{FF2B5EF4-FFF2-40B4-BE49-F238E27FC236}">
                  <a16:creationId xmlns:a16="http://schemas.microsoft.com/office/drawing/2014/main" id="{87CFB405-5794-3242-91BE-F982E71D5582}"/>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60" name="Group 159">
              <a:extLst>
                <a:ext uri="{FF2B5EF4-FFF2-40B4-BE49-F238E27FC236}">
                  <a16:creationId xmlns:a16="http://schemas.microsoft.com/office/drawing/2014/main" id="{47E76DF2-98CB-484F-8C94-3DB063336152}"/>
                </a:ext>
              </a:extLst>
            </p:cNvPr>
            <p:cNvGrpSpPr/>
            <p:nvPr/>
          </p:nvGrpSpPr>
          <p:grpSpPr>
            <a:xfrm>
              <a:off x="4790193" y="1754776"/>
              <a:ext cx="1410716" cy="82657"/>
              <a:chOff x="3312543" y="2369387"/>
              <a:chExt cx="4267200" cy="241541"/>
            </a:xfrm>
            <a:noFill/>
          </p:grpSpPr>
          <p:sp>
            <p:nvSpPr>
              <p:cNvPr id="210" name="Rectangle 209">
                <a:extLst>
                  <a:ext uri="{FF2B5EF4-FFF2-40B4-BE49-F238E27FC236}">
                    <a16:creationId xmlns:a16="http://schemas.microsoft.com/office/drawing/2014/main" id="{9EB820D8-4EE4-C04D-A592-8B7AFC87495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211" name="Straight Connector 210">
                <a:extLst>
                  <a:ext uri="{FF2B5EF4-FFF2-40B4-BE49-F238E27FC236}">
                    <a16:creationId xmlns:a16="http://schemas.microsoft.com/office/drawing/2014/main" id="{937A7A32-82B1-D04C-9F16-7EC7ECD46362}"/>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3E7EC97B-7E67-7547-B997-CF4BEEC9011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FF65DBA9-825B-7044-81BF-6DC6137456B4}"/>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D6A36-A10C-554A-ACA8-C52F60760C8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4415653B-8CCC-1248-BDDB-3BDD7E823B6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411AD6BC-27C7-794F-B8AB-893C50A47E84}"/>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0A6FFE26-203B-184A-9373-6057988FD77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A069E425-62DF-8043-8CB3-9A50592D2BBB}"/>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FB806559-7D8E-1948-A3C0-217A15FB1C0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DE6A172B-401C-EC49-A43B-71479D6DA6F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84D701E2-15C5-B142-99B2-4D08FBC8E73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E98785B4-B0C5-B540-A22A-FE4B6B9CD19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3" name="Straight Connector 222">
                <a:extLst>
                  <a:ext uri="{FF2B5EF4-FFF2-40B4-BE49-F238E27FC236}">
                    <a16:creationId xmlns:a16="http://schemas.microsoft.com/office/drawing/2014/main" id="{F5950A62-7B35-FA40-B2D1-42769CC7C603}"/>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94AF3EA6-1DBC-B741-A11F-B103B9B649D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C11113F5-B9B2-E54E-9A39-A25E62A101A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BBF62733-55B3-2D4D-A77F-69F5251DB43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1" name="Rectangle 160">
              <a:extLst>
                <a:ext uri="{FF2B5EF4-FFF2-40B4-BE49-F238E27FC236}">
                  <a16:creationId xmlns:a16="http://schemas.microsoft.com/office/drawing/2014/main" id="{4BFF43D7-20A5-DE4D-905E-E7F401E0BCE4}"/>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62" name="Group 161">
              <a:extLst>
                <a:ext uri="{FF2B5EF4-FFF2-40B4-BE49-F238E27FC236}">
                  <a16:creationId xmlns:a16="http://schemas.microsoft.com/office/drawing/2014/main" id="{ACE23099-1FDF-8342-A782-D1DD1589E625}"/>
                </a:ext>
              </a:extLst>
            </p:cNvPr>
            <p:cNvGrpSpPr/>
            <p:nvPr/>
          </p:nvGrpSpPr>
          <p:grpSpPr>
            <a:xfrm>
              <a:off x="4790193" y="2170516"/>
              <a:ext cx="1410716" cy="82657"/>
              <a:chOff x="3312543" y="2369387"/>
              <a:chExt cx="4267200" cy="241541"/>
            </a:xfrm>
            <a:noFill/>
          </p:grpSpPr>
          <p:sp>
            <p:nvSpPr>
              <p:cNvPr id="193" name="Rectangle 192">
                <a:extLst>
                  <a:ext uri="{FF2B5EF4-FFF2-40B4-BE49-F238E27FC236}">
                    <a16:creationId xmlns:a16="http://schemas.microsoft.com/office/drawing/2014/main" id="{1F03B229-CAF6-6446-BD5A-5EB124BA369B}"/>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94" name="Straight Connector 193">
                <a:extLst>
                  <a:ext uri="{FF2B5EF4-FFF2-40B4-BE49-F238E27FC236}">
                    <a16:creationId xmlns:a16="http://schemas.microsoft.com/office/drawing/2014/main" id="{4D37DD6F-E006-0549-9ADD-B64399B2D9DA}"/>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F75CFC79-4A1A-3449-B2EC-A22E3369B3B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8BC9FBE0-E790-6E49-966F-8ABA3AD6AE5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FEDEAD38-352E-4042-A282-AEA212E1B33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C4C51A56-9BAA-154F-B142-68FDE2CFF6C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2D1573B9-A2F7-984B-880A-DF173E6504DF}"/>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11B6B895-60F9-B04A-A493-84FDFC473E4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5D11278-E925-E649-A673-D20E6B7C53A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71AFDC96-506D-A64D-AB70-83990126F36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40BD48C1-EBE7-234C-BD46-39C74A752264}"/>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93547D9B-BAEC-4440-AFD4-A0C1C694F60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57C92939-EDBF-D84D-9C66-57CD602B586B}"/>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7AFA639-3B61-CC40-8BC8-2C189A98CE3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7" name="Straight Connector 206">
                <a:extLst>
                  <a:ext uri="{FF2B5EF4-FFF2-40B4-BE49-F238E27FC236}">
                    <a16:creationId xmlns:a16="http://schemas.microsoft.com/office/drawing/2014/main" id="{905984C7-D410-B843-8CE2-3EABDEA58618}"/>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841FDEF4-9C9B-7E41-8CBC-F41CFFD7208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B1BF276C-F444-A44A-BA23-B114A33D6B67}"/>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3" name="Rectangle 162">
              <a:extLst>
                <a:ext uri="{FF2B5EF4-FFF2-40B4-BE49-F238E27FC236}">
                  <a16:creationId xmlns:a16="http://schemas.microsoft.com/office/drawing/2014/main" id="{0BC35C8D-7200-5841-B23E-68E51EC7B3A3}"/>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64" name="Group 163">
              <a:extLst>
                <a:ext uri="{FF2B5EF4-FFF2-40B4-BE49-F238E27FC236}">
                  <a16:creationId xmlns:a16="http://schemas.microsoft.com/office/drawing/2014/main" id="{A76C9E0E-C82D-5044-9698-D9C0DA15F864}"/>
                </a:ext>
              </a:extLst>
            </p:cNvPr>
            <p:cNvGrpSpPr/>
            <p:nvPr/>
          </p:nvGrpSpPr>
          <p:grpSpPr>
            <a:xfrm>
              <a:off x="4790193" y="2326481"/>
              <a:ext cx="1410716" cy="82657"/>
              <a:chOff x="3312543" y="2369387"/>
              <a:chExt cx="4267200" cy="241541"/>
            </a:xfrm>
            <a:noFill/>
          </p:grpSpPr>
          <p:sp>
            <p:nvSpPr>
              <p:cNvPr id="176" name="Rectangle 175">
                <a:extLst>
                  <a:ext uri="{FF2B5EF4-FFF2-40B4-BE49-F238E27FC236}">
                    <a16:creationId xmlns:a16="http://schemas.microsoft.com/office/drawing/2014/main" id="{D02AAAD0-8F9E-944F-8B0A-87F76D70E556}"/>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177" name="Straight Connector 176">
                <a:extLst>
                  <a:ext uri="{FF2B5EF4-FFF2-40B4-BE49-F238E27FC236}">
                    <a16:creationId xmlns:a16="http://schemas.microsoft.com/office/drawing/2014/main" id="{B7BEBDD6-FC93-5D4B-9DF1-5055C2D7F03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A86966A6-B30B-7F40-A761-93F6A8F0A8B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DD960EAC-8568-7341-871F-AE334956387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FD7C3328-0256-354C-9437-1EF94E115EE3}"/>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9399D18D-ADD8-D74F-838C-C2D1B8D9CCA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0CB9BAFE-FE97-FB4F-8C2F-867034EDA7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B9DE1917-92DD-574C-A2A8-FBE579FBDE6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6011F73-1AA9-194A-941A-2CE10E17407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09A0F437-543D-EE4E-A1A8-F17987D5D5AC}"/>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C3323FB4-D8AC-7142-AACE-1FD32DB1592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C445480-D4E7-FD49-A5ED-4C0323F32674}"/>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25D6FC60-E81C-C64C-BA74-B00B4FCC391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C8070D9-B4ED-9F4E-8A51-7A0D5CEA96D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D9788EDE-DCBC-2B41-BF0B-C506BDFE6C0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5F52F003-2F58-424F-AACC-F3BDE622258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552789C1-CA92-AA45-A216-BEE6AA83138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5" name="Rectangle 164">
              <a:extLst>
                <a:ext uri="{FF2B5EF4-FFF2-40B4-BE49-F238E27FC236}">
                  <a16:creationId xmlns:a16="http://schemas.microsoft.com/office/drawing/2014/main" id="{28211D05-AF48-B843-97C2-E9509FFAF33B}"/>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166" name="Group 165">
              <a:extLst>
                <a:ext uri="{FF2B5EF4-FFF2-40B4-BE49-F238E27FC236}">
                  <a16:creationId xmlns:a16="http://schemas.microsoft.com/office/drawing/2014/main" id="{7327B6F0-08B3-6A42-BDC9-B56CFE8936CC}"/>
                </a:ext>
              </a:extLst>
            </p:cNvPr>
            <p:cNvGrpSpPr/>
            <p:nvPr/>
          </p:nvGrpSpPr>
          <p:grpSpPr>
            <a:xfrm>
              <a:off x="5495551" y="1911722"/>
              <a:ext cx="39926" cy="162362"/>
              <a:chOff x="4525992" y="4557612"/>
              <a:chExt cx="120770" cy="474458"/>
            </a:xfrm>
            <a:noFill/>
          </p:grpSpPr>
          <p:sp>
            <p:nvSpPr>
              <p:cNvPr id="173" name="Oval 172">
                <a:extLst>
                  <a:ext uri="{FF2B5EF4-FFF2-40B4-BE49-F238E27FC236}">
                    <a16:creationId xmlns:a16="http://schemas.microsoft.com/office/drawing/2014/main" id="{F720A3A8-AAD3-1D43-8D97-7938910B413F}"/>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4" name="Oval 173">
                <a:extLst>
                  <a:ext uri="{FF2B5EF4-FFF2-40B4-BE49-F238E27FC236}">
                    <a16:creationId xmlns:a16="http://schemas.microsoft.com/office/drawing/2014/main" id="{73F70417-19CC-2B43-92D0-0F546EE8C10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5" name="Oval 174">
                <a:extLst>
                  <a:ext uri="{FF2B5EF4-FFF2-40B4-BE49-F238E27FC236}">
                    <a16:creationId xmlns:a16="http://schemas.microsoft.com/office/drawing/2014/main" id="{715ADFF9-75D3-0040-9AC7-91823B8EFDD9}"/>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167" name="Group 166">
              <a:extLst>
                <a:ext uri="{FF2B5EF4-FFF2-40B4-BE49-F238E27FC236}">
                  <a16:creationId xmlns:a16="http://schemas.microsoft.com/office/drawing/2014/main" id="{F237C1C7-B749-8D49-92C4-226257E9D704}"/>
                </a:ext>
              </a:extLst>
            </p:cNvPr>
            <p:cNvGrpSpPr/>
            <p:nvPr/>
          </p:nvGrpSpPr>
          <p:grpSpPr>
            <a:xfrm>
              <a:off x="6554060" y="1910737"/>
              <a:ext cx="39926" cy="162362"/>
              <a:chOff x="4525992" y="4557612"/>
              <a:chExt cx="120770" cy="474458"/>
            </a:xfrm>
            <a:noFill/>
          </p:grpSpPr>
          <p:sp>
            <p:nvSpPr>
              <p:cNvPr id="170" name="Oval 169">
                <a:extLst>
                  <a:ext uri="{FF2B5EF4-FFF2-40B4-BE49-F238E27FC236}">
                    <a16:creationId xmlns:a16="http://schemas.microsoft.com/office/drawing/2014/main" id="{6840DEBD-07C8-4F49-9FD0-7AB3AB080A7D}"/>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1" name="Oval 170">
                <a:extLst>
                  <a:ext uri="{FF2B5EF4-FFF2-40B4-BE49-F238E27FC236}">
                    <a16:creationId xmlns:a16="http://schemas.microsoft.com/office/drawing/2014/main" id="{AC73ACAE-1FFC-0A41-BE67-59334C6038C8}"/>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72" name="Oval 171">
                <a:extLst>
                  <a:ext uri="{FF2B5EF4-FFF2-40B4-BE49-F238E27FC236}">
                    <a16:creationId xmlns:a16="http://schemas.microsoft.com/office/drawing/2014/main" id="{60BB41C0-BE8F-A940-A448-523AC4971C12}"/>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168" name="TextBox 167">
              <a:extLst>
                <a:ext uri="{FF2B5EF4-FFF2-40B4-BE49-F238E27FC236}">
                  <a16:creationId xmlns:a16="http://schemas.microsoft.com/office/drawing/2014/main" id="{640DEE4B-67B8-804E-A847-FD26BEFAB9C5}"/>
                </a:ext>
              </a:extLst>
            </p:cNvPr>
            <p:cNvSpPr txBox="1"/>
            <p:nvPr/>
          </p:nvSpPr>
          <p:spPr>
            <a:xfrm>
              <a:off x="6668315" y="1742312"/>
              <a:ext cx="65" cy="207749"/>
            </a:xfrm>
            <a:prstGeom prst="rect">
              <a:avLst/>
            </a:prstGeom>
            <a:noFill/>
            <a:ln>
              <a:solidFill>
                <a:schemeClr val="accent2"/>
              </a:solidFill>
            </a:ln>
          </p:spPr>
          <p:txBody>
            <a:bodyPr wrap="none" lIns="0" tIns="0" rIns="0" bIns="0" rtlCol="0">
              <a:spAutoFit/>
            </a:bodyPr>
            <a:lstStyle/>
            <a:p>
              <a:endParaRPr lang="en-US" sz="1350"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AE859-4BCE-5540-A9C1-3EA884B4A421}"/>
                    </a:ext>
                  </a:extLst>
                </p:cNvPr>
                <p:cNvSpPr txBox="1"/>
                <p:nvPr/>
              </p:nvSpPr>
              <p:spPr>
                <a:xfrm>
                  <a:off x="6662901" y="1733616"/>
                  <a:ext cx="202941" cy="207749"/>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4</m:t>
                            </m:r>
                          </m:sub>
                        </m:sSub>
                      </m:oMath>
                    </m:oMathPara>
                  </a14:m>
                  <a:endParaRPr lang="en-US" sz="1350" dirty="0"/>
                </a:p>
              </p:txBody>
            </p:sp>
          </mc:Choice>
          <mc:Fallback xmlns="">
            <p:sp>
              <p:nvSpPr>
                <p:cNvPr id="169" name="TextBox 168">
                  <a:extLst>
                    <a:ext uri="{FF2B5EF4-FFF2-40B4-BE49-F238E27FC236}">
                      <a16:creationId xmlns:a16="http://schemas.microsoft.com/office/drawing/2014/main" id="{184AE859-4BCE-5540-A9C1-3EA884B4A421}"/>
                    </a:ext>
                  </a:extLst>
                </p:cNvPr>
                <p:cNvSpPr txBox="1">
                  <a:spLocks noRot="1" noChangeAspect="1" noMove="1" noResize="1" noEditPoints="1" noAdjustHandles="1" noChangeArrowheads="1" noChangeShapeType="1" noTextEdit="1"/>
                </p:cNvSpPr>
                <p:nvPr/>
              </p:nvSpPr>
              <p:spPr>
                <a:xfrm>
                  <a:off x="6662901" y="1733616"/>
                  <a:ext cx="202941" cy="207749"/>
                </a:xfrm>
                <a:prstGeom prst="rect">
                  <a:avLst/>
                </a:prstGeom>
                <a:blipFill>
                  <a:blip r:embed="rId15"/>
                  <a:stretch>
                    <a:fillRect l="-16667" r="-2778" b="-19444"/>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DF6797E-66C5-E540-893A-A4292A74C3FA}"/>
                  </a:ext>
                </a:extLst>
              </p:cNvPr>
              <p:cNvSpPr txBox="1"/>
              <p:nvPr/>
            </p:nvSpPr>
            <p:spPr>
              <a:xfrm>
                <a:off x="8560243" y="2430814"/>
                <a:ext cx="40081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𝑁</m:t>
                          </m:r>
                          <m:r>
                            <a:rPr lang="en-US" sz="1350" i="1">
                              <a:latin typeface="Cambria Math" panose="02040503050406030204" pitchFamily="18" charset="0"/>
                            </a:rPr>
                            <m:t>−1</m:t>
                          </m:r>
                        </m:sub>
                      </m:sSub>
                    </m:oMath>
                  </m:oMathPara>
                </a14:m>
                <a:endParaRPr lang="en-US" sz="1350" dirty="0"/>
              </a:p>
            </p:txBody>
          </p:sp>
        </mc:Choice>
        <mc:Fallback xmlns="">
          <p:sp>
            <p:nvSpPr>
              <p:cNvPr id="278" name="TextBox 277">
                <a:extLst>
                  <a:ext uri="{FF2B5EF4-FFF2-40B4-BE49-F238E27FC236}">
                    <a16:creationId xmlns:a16="http://schemas.microsoft.com/office/drawing/2014/main" id="{9DF6797E-66C5-E540-893A-A4292A74C3FA}"/>
                  </a:ext>
                </a:extLst>
              </p:cNvPr>
              <p:cNvSpPr txBox="1">
                <a:spLocks noRot="1" noChangeAspect="1" noMove="1" noResize="1" noEditPoints="1" noAdjustHandles="1" noChangeArrowheads="1" noChangeShapeType="1" noTextEdit="1"/>
              </p:cNvSpPr>
              <p:nvPr/>
            </p:nvSpPr>
            <p:spPr>
              <a:xfrm>
                <a:off x="8560243" y="2430814"/>
                <a:ext cx="400815" cy="207749"/>
              </a:xfrm>
              <a:prstGeom prst="rect">
                <a:avLst/>
              </a:prstGeom>
              <a:blipFill>
                <a:blip r:embed="rId16"/>
                <a:stretch>
                  <a:fillRect l="-10606" r="-3030" b="-23529"/>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D5D3F0FC-5208-9D49-8CD0-3A33CCD82206}"/>
              </a:ext>
            </a:extLst>
          </p:cNvPr>
          <p:cNvSpPr txBox="1"/>
          <p:nvPr/>
        </p:nvSpPr>
        <p:spPr>
          <a:xfrm>
            <a:off x="7322882" y="2825968"/>
            <a:ext cx="555921" cy="369332"/>
          </a:xfrm>
          <a:prstGeom prst="rect">
            <a:avLst/>
          </a:prstGeom>
          <a:noFill/>
        </p:spPr>
        <p:txBody>
          <a:bodyPr wrap="none" rtlCol="0">
            <a:spAutoFit/>
          </a:bodyPr>
          <a:lstStyle/>
          <a:p>
            <a:r>
              <a:rPr lang="en-US" dirty="0"/>
              <a:t>Test</a:t>
            </a:r>
          </a:p>
        </p:txBody>
      </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82357442-3E68-1842-A612-83026F0FB33A}"/>
                  </a:ext>
                </a:extLst>
              </p:cNvPr>
              <p:cNvSpPr txBox="1"/>
              <p:nvPr/>
            </p:nvSpPr>
            <p:spPr>
              <a:xfrm>
                <a:off x="3469134" y="2245425"/>
                <a:ext cx="20505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oMath>
                  </m:oMathPara>
                </a14:m>
                <a:endParaRPr lang="en-US" sz="1350" dirty="0"/>
              </a:p>
            </p:txBody>
          </p:sp>
        </mc:Choice>
        <mc:Fallback xmlns="">
          <p:sp>
            <p:nvSpPr>
              <p:cNvPr id="417" name="TextBox 416">
                <a:extLst>
                  <a:ext uri="{FF2B5EF4-FFF2-40B4-BE49-F238E27FC236}">
                    <a16:creationId xmlns:a16="http://schemas.microsoft.com/office/drawing/2014/main" id="{82357442-3E68-1842-A612-83026F0FB33A}"/>
                  </a:ext>
                </a:extLst>
              </p:cNvPr>
              <p:cNvSpPr txBox="1">
                <a:spLocks noRot="1" noChangeAspect="1" noMove="1" noResize="1" noEditPoints="1" noAdjustHandles="1" noChangeArrowheads="1" noChangeShapeType="1" noTextEdit="1"/>
              </p:cNvSpPr>
              <p:nvPr/>
            </p:nvSpPr>
            <p:spPr>
              <a:xfrm>
                <a:off x="3469134" y="2245425"/>
                <a:ext cx="205056" cy="207749"/>
              </a:xfrm>
              <a:prstGeom prst="rect">
                <a:avLst/>
              </a:prstGeom>
              <a:blipFill>
                <a:blip r:embed="rId3"/>
                <a:stretch>
                  <a:fillRect l="-11765" r="-5882"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E9A37973-E14B-D04A-BDC3-F8586A128A22}"/>
                  </a:ext>
                </a:extLst>
              </p:cNvPr>
              <p:cNvSpPr txBox="1"/>
              <p:nvPr/>
            </p:nvSpPr>
            <p:spPr>
              <a:xfrm>
                <a:off x="3463915" y="2386137"/>
                <a:ext cx="20909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oMath>
                  </m:oMathPara>
                </a14:m>
                <a:endParaRPr lang="en-US" sz="1350" dirty="0"/>
              </a:p>
            </p:txBody>
          </p:sp>
        </mc:Choice>
        <mc:Fallback xmlns="">
          <p:sp>
            <p:nvSpPr>
              <p:cNvPr id="418" name="TextBox 417">
                <a:extLst>
                  <a:ext uri="{FF2B5EF4-FFF2-40B4-BE49-F238E27FC236}">
                    <a16:creationId xmlns:a16="http://schemas.microsoft.com/office/drawing/2014/main" id="{E9A37973-E14B-D04A-BDC3-F8586A128A22}"/>
                  </a:ext>
                </a:extLst>
              </p:cNvPr>
              <p:cNvSpPr txBox="1">
                <a:spLocks noRot="1" noChangeAspect="1" noMove="1" noResize="1" noEditPoints="1" noAdjustHandles="1" noChangeArrowheads="1" noChangeShapeType="1" noTextEdit="1"/>
              </p:cNvSpPr>
              <p:nvPr/>
            </p:nvSpPr>
            <p:spPr>
              <a:xfrm>
                <a:off x="3463915" y="2386137"/>
                <a:ext cx="209096" cy="207749"/>
              </a:xfrm>
              <a:prstGeom prst="rect">
                <a:avLst/>
              </a:prstGeom>
              <a:blipFill>
                <a:blip r:embed="rId4"/>
                <a:stretch>
                  <a:fillRect l="-11429" r="-5714" b="-1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B6A73241-3D74-5143-B80B-630B628BA1FC}"/>
                  </a:ext>
                </a:extLst>
              </p:cNvPr>
              <p:cNvSpPr txBox="1"/>
              <p:nvPr/>
            </p:nvSpPr>
            <p:spPr>
              <a:xfrm>
                <a:off x="3466739" y="2552431"/>
                <a:ext cx="20909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oMath>
                  </m:oMathPara>
                </a14:m>
                <a:endParaRPr lang="en-US" sz="1350" dirty="0"/>
              </a:p>
            </p:txBody>
          </p:sp>
        </mc:Choice>
        <mc:Fallback xmlns="">
          <p:sp>
            <p:nvSpPr>
              <p:cNvPr id="419" name="TextBox 418">
                <a:extLst>
                  <a:ext uri="{FF2B5EF4-FFF2-40B4-BE49-F238E27FC236}">
                    <a16:creationId xmlns:a16="http://schemas.microsoft.com/office/drawing/2014/main" id="{B6A73241-3D74-5143-B80B-630B628BA1FC}"/>
                  </a:ext>
                </a:extLst>
              </p:cNvPr>
              <p:cNvSpPr txBox="1">
                <a:spLocks noRot="1" noChangeAspect="1" noMove="1" noResize="1" noEditPoints="1" noAdjustHandles="1" noChangeArrowheads="1" noChangeShapeType="1" noTextEdit="1"/>
              </p:cNvSpPr>
              <p:nvPr/>
            </p:nvSpPr>
            <p:spPr>
              <a:xfrm>
                <a:off x="3466739" y="2552431"/>
                <a:ext cx="209096" cy="207749"/>
              </a:xfrm>
              <a:prstGeom prst="rect">
                <a:avLst/>
              </a:prstGeom>
              <a:blipFill>
                <a:blip r:embed="rId5"/>
                <a:stretch>
                  <a:fillRect l="-11765" r="-882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84B31D89-6F01-F74F-B22E-EFDE03CDA59E}"/>
                  </a:ext>
                </a:extLst>
              </p:cNvPr>
              <p:cNvSpPr txBox="1"/>
              <p:nvPr/>
            </p:nvSpPr>
            <p:spPr>
              <a:xfrm>
                <a:off x="3466597" y="2712988"/>
                <a:ext cx="20909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oMath>
                  </m:oMathPara>
                </a14:m>
                <a:endParaRPr lang="en-US" sz="1350" dirty="0"/>
              </a:p>
            </p:txBody>
          </p:sp>
        </mc:Choice>
        <mc:Fallback xmlns="">
          <p:sp>
            <p:nvSpPr>
              <p:cNvPr id="420" name="TextBox 419">
                <a:extLst>
                  <a:ext uri="{FF2B5EF4-FFF2-40B4-BE49-F238E27FC236}">
                    <a16:creationId xmlns:a16="http://schemas.microsoft.com/office/drawing/2014/main" id="{84B31D89-6F01-F74F-B22E-EFDE03CDA59E}"/>
                  </a:ext>
                </a:extLst>
              </p:cNvPr>
              <p:cNvSpPr txBox="1">
                <a:spLocks noRot="1" noChangeAspect="1" noMove="1" noResize="1" noEditPoints="1" noAdjustHandles="1" noChangeArrowheads="1" noChangeShapeType="1" noTextEdit="1"/>
              </p:cNvSpPr>
              <p:nvPr/>
            </p:nvSpPr>
            <p:spPr>
              <a:xfrm>
                <a:off x="3466597" y="2712988"/>
                <a:ext cx="209096" cy="207749"/>
              </a:xfrm>
              <a:prstGeom prst="rect">
                <a:avLst/>
              </a:prstGeom>
              <a:blipFill>
                <a:blip r:embed="rId6"/>
                <a:stretch>
                  <a:fillRect l="-11765" r="-882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8672F7EE-A905-E24E-A722-2C8D16789466}"/>
                  </a:ext>
                </a:extLst>
              </p:cNvPr>
              <p:cNvSpPr txBox="1"/>
              <p:nvPr/>
            </p:nvSpPr>
            <p:spPr>
              <a:xfrm>
                <a:off x="3379795" y="3129058"/>
                <a:ext cx="294993" cy="2077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𝑁</m:t>
                          </m:r>
                          <m:r>
                            <a:rPr lang="en-US" sz="1350" i="1">
                              <a:latin typeface="Cambria Math" panose="02040503050406030204" pitchFamily="18" charset="0"/>
                            </a:rPr>
                            <m:t>−1</m:t>
                          </m:r>
                        </m:sub>
                      </m:sSub>
                    </m:oMath>
                  </m:oMathPara>
                </a14:m>
                <a:endParaRPr lang="en-US" sz="1350" dirty="0"/>
              </a:p>
            </p:txBody>
          </p:sp>
        </mc:Choice>
        <mc:Fallback xmlns="">
          <p:sp>
            <p:nvSpPr>
              <p:cNvPr id="421" name="TextBox 420">
                <a:extLst>
                  <a:ext uri="{FF2B5EF4-FFF2-40B4-BE49-F238E27FC236}">
                    <a16:creationId xmlns:a16="http://schemas.microsoft.com/office/drawing/2014/main" id="{8672F7EE-A905-E24E-A722-2C8D16789466}"/>
                  </a:ext>
                </a:extLst>
              </p:cNvPr>
              <p:cNvSpPr txBox="1">
                <a:spLocks noRot="1" noChangeAspect="1" noMove="1" noResize="1" noEditPoints="1" noAdjustHandles="1" noChangeArrowheads="1" noChangeShapeType="1" noTextEdit="1"/>
              </p:cNvSpPr>
              <p:nvPr/>
            </p:nvSpPr>
            <p:spPr>
              <a:xfrm>
                <a:off x="3379795" y="3129058"/>
                <a:ext cx="294993" cy="207749"/>
              </a:xfrm>
              <a:prstGeom prst="rect">
                <a:avLst/>
              </a:prstGeom>
              <a:blipFill>
                <a:blip r:embed="rId7"/>
                <a:stretch>
                  <a:fillRect l="-14286" r="-3265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03DE1646-4304-8D43-9AED-89ABD40E9B0E}"/>
                  </a:ext>
                </a:extLst>
              </p:cNvPr>
              <p:cNvSpPr txBox="1"/>
              <p:nvPr/>
            </p:nvSpPr>
            <p:spPr>
              <a:xfrm>
                <a:off x="3463915" y="3285022"/>
                <a:ext cx="234488"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𝑁</m:t>
                          </m:r>
                        </m:sub>
                      </m:sSub>
                    </m:oMath>
                  </m:oMathPara>
                </a14:m>
                <a:endParaRPr lang="en-US" sz="1350" dirty="0"/>
              </a:p>
            </p:txBody>
          </p:sp>
        </mc:Choice>
        <mc:Fallback xmlns="">
          <p:sp>
            <p:nvSpPr>
              <p:cNvPr id="422" name="TextBox 421">
                <a:extLst>
                  <a:ext uri="{FF2B5EF4-FFF2-40B4-BE49-F238E27FC236}">
                    <a16:creationId xmlns:a16="http://schemas.microsoft.com/office/drawing/2014/main" id="{03DE1646-4304-8D43-9AED-89ABD40E9B0E}"/>
                  </a:ext>
                </a:extLst>
              </p:cNvPr>
              <p:cNvSpPr txBox="1">
                <a:spLocks noRot="1" noChangeAspect="1" noMove="1" noResize="1" noEditPoints="1" noAdjustHandles="1" noChangeArrowheads="1" noChangeShapeType="1" noTextEdit="1"/>
              </p:cNvSpPr>
              <p:nvPr/>
            </p:nvSpPr>
            <p:spPr>
              <a:xfrm>
                <a:off x="3463915" y="3285022"/>
                <a:ext cx="234488" cy="207749"/>
              </a:xfrm>
              <a:prstGeom prst="rect">
                <a:avLst/>
              </a:prstGeom>
              <a:blipFill>
                <a:blip r:embed="rId8"/>
                <a:stretch>
                  <a:fillRect l="-10256" r="-2564"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DCDBB564-1EE2-8643-A76A-8C76E62631BE}"/>
                  </a:ext>
                </a:extLst>
              </p:cNvPr>
              <p:cNvSpPr txBox="1"/>
              <p:nvPr/>
            </p:nvSpPr>
            <p:spPr>
              <a:xfrm>
                <a:off x="5508565" y="2245425"/>
                <a:ext cx="20627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1</m:t>
                          </m:r>
                        </m:sub>
                      </m:sSub>
                    </m:oMath>
                  </m:oMathPara>
                </a14:m>
                <a:endParaRPr lang="en-US" sz="1350" dirty="0"/>
              </a:p>
            </p:txBody>
          </p:sp>
        </mc:Choice>
        <mc:Fallback xmlns="">
          <p:sp>
            <p:nvSpPr>
              <p:cNvPr id="423" name="TextBox 422">
                <a:extLst>
                  <a:ext uri="{FF2B5EF4-FFF2-40B4-BE49-F238E27FC236}">
                    <a16:creationId xmlns:a16="http://schemas.microsoft.com/office/drawing/2014/main" id="{DCDBB564-1EE2-8643-A76A-8C76E62631BE}"/>
                  </a:ext>
                </a:extLst>
              </p:cNvPr>
              <p:cNvSpPr txBox="1">
                <a:spLocks noRot="1" noChangeAspect="1" noMove="1" noResize="1" noEditPoints="1" noAdjustHandles="1" noChangeArrowheads="1" noChangeShapeType="1" noTextEdit="1"/>
              </p:cNvSpPr>
              <p:nvPr/>
            </p:nvSpPr>
            <p:spPr>
              <a:xfrm>
                <a:off x="5508565" y="2245425"/>
                <a:ext cx="206275" cy="207749"/>
              </a:xfrm>
              <a:prstGeom prst="rect">
                <a:avLst/>
              </a:prstGeom>
              <a:blipFill>
                <a:blip r:embed="rId9"/>
                <a:stretch>
                  <a:fillRect l="-21212" r="-9091"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438613DB-E915-1948-A440-C8CFE9989824}"/>
                  </a:ext>
                </a:extLst>
              </p:cNvPr>
              <p:cNvSpPr txBox="1"/>
              <p:nvPr/>
            </p:nvSpPr>
            <p:spPr>
              <a:xfrm>
                <a:off x="5503344" y="2400571"/>
                <a:ext cx="21031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2</m:t>
                          </m:r>
                        </m:sub>
                      </m:sSub>
                    </m:oMath>
                  </m:oMathPara>
                </a14:m>
                <a:endParaRPr lang="en-US" sz="1350" dirty="0"/>
              </a:p>
            </p:txBody>
          </p:sp>
        </mc:Choice>
        <mc:Fallback xmlns="">
          <p:sp>
            <p:nvSpPr>
              <p:cNvPr id="424" name="TextBox 423">
                <a:extLst>
                  <a:ext uri="{FF2B5EF4-FFF2-40B4-BE49-F238E27FC236}">
                    <a16:creationId xmlns:a16="http://schemas.microsoft.com/office/drawing/2014/main" id="{438613DB-E915-1948-A440-C8CFE9989824}"/>
                  </a:ext>
                </a:extLst>
              </p:cNvPr>
              <p:cNvSpPr txBox="1">
                <a:spLocks noRot="1" noChangeAspect="1" noMove="1" noResize="1" noEditPoints="1" noAdjustHandles="1" noChangeArrowheads="1" noChangeShapeType="1" noTextEdit="1"/>
              </p:cNvSpPr>
              <p:nvPr/>
            </p:nvSpPr>
            <p:spPr>
              <a:xfrm>
                <a:off x="5503344" y="2400571"/>
                <a:ext cx="210314" cy="207749"/>
              </a:xfrm>
              <a:prstGeom prst="rect">
                <a:avLst/>
              </a:prstGeom>
              <a:blipFill>
                <a:blip r:embed="rId10"/>
                <a:stretch>
                  <a:fillRect l="-20588" r="-882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B665D8E5-12D0-344B-B7F8-55EF56DDE6D0}"/>
                  </a:ext>
                </a:extLst>
              </p:cNvPr>
              <p:cNvSpPr txBox="1"/>
              <p:nvPr/>
            </p:nvSpPr>
            <p:spPr>
              <a:xfrm>
                <a:off x="5506169" y="2552431"/>
                <a:ext cx="21031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3</m:t>
                          </m:r>
                        </m:sub>
                      </m:sSub>
                    </m:oMath>
                  </m:oMathPara>
                </a14:m>
                <a:endParaRPr lang="en-US" sz="1350" dirty="0"/>
              </a:p>
            </p:txBody>
          </p:sp>
        </mc:Choice>
        <mc:Fallback xmlns="">
          <p:sp>
            <p:nvSpPr>
              <p:cNvPr id="425" name="TextBox 424">
                <a:extLst>
                  <a:ext uri="{FF2B5EF4-FFF2-40B4-BE49-F238E27FC236}">
                    <a16:creationId xmlns:a16="http://schemas.microsoft.com/office/drawing/2014/main" id="{B665D8E5-12D0-344B-B7F8-55EF56DDE6D0}"/>
                  </a:ext>
                </a:extLst>
              </p:cNvPr>
              <p:cNvSpPr txBox="1">
                <a:spLocks noRot="1" noChangeAspect="1" noMove="1" noResize="1" noEditPoints="1" noAdjustHandles="1" noChangeArrowheads="1" noChangeShapeType="1" noTextEdit="1"/>
              </p:cNvSpPr>
              <p:nvPr/>
            </p:nvSpPr>
            <p:spPr>
              <a:xfrm>
                <a:off x="5506169" y="2552431"/>
                <a:ext cx="210314" cy="207749"/>
              </a:xfrm>
              <a:prstGeom prst="rect">
                <a:avLst/>
              </a:prstGeom>
              <a:blipFill>
                <a:blip r:embed="rId11"/>
                <a:stretch>
                  <a:fillRect l="-20000" r="-5714"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993EC1F0-D217-CB45-8CEE-1C0637C26570}"/>
                  </a:ext>
                </a:extLst>
              </p:cNvPr>
              <p:cNvSpPr txBox="1"/>
              <p:nvPr/>
            </p:nvSpPr>
            <p:spPr>
              <a:xfrm>
                <a:off x="5503344" y="3285022"/>
                <a:ext cx="235706"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𝑁</m:t>
                          </m:r>
                        </m:sub>
                      </m:sSub>
                    </m:oMath>
                  </m:oMathPara>
                </a14:m>
                <a:endParaRPr lang="en-US" sz="1350" dirty="0"/>
              </a:p>
            </p:txBody>
          </p:sp>
        </mc:Choice>
        <mc:Fallback xmlns="">
          <p:sp>
            <p:nvSpPr>
              <p:cNvPr id="426" name="TextBox 425">
                <a:extLst>
                  <a:ext uri="{FF2B5EF4-FFF2-40B4-BE49-F238E27FC236}">
                    <a16:creationId xmlns:a16="http://schemas.microsoft.com/office/drawing/2014/main" id="{993EC1F0-D217-CB45-8CEE-1C0637C26570}"/>
                  </a:ext>
                </a:extLst>
              </p:cNvPr>
              <p:cNvSpPr txBox="1">
                <a:spLocks noRot="1" noChangeAspect="1" noMove="1" noResize="1" noEditPoints="1" noAdjustHandles="1" noChangeArrowheads="1" noChangeShapeType="1" noTextEdit="1"/>
              </p:cNvSpPr>
              <p:nvPr/>
            </p:nvSpPr>
            <p:spPr>
              <a:xfrm>
                <a:off x="5503344" y="3285022"/>
                <a:ext cx="235706" cy="207749"/>
              </a:xfrm>
              <a:prstGeom prst="rect">
                <a:avLst/>
              </a:prstGeom>
              <a:blipFill>
                <a:blip r:embed="rId12"/>
                <a:stretch>
                  <a:fillRect l="-18421" r="-5263" b="-23529"/>
                </a:stretch>
              </a:blipFill>
            </p:spPr>
            <p:txBody>
              <a:bodyPr/>
              <a:lstStyle/>
              <a:p>
                <a:r>
                  <a:rPr lang="en-US">
                    <a:noFill/>
                  </a:rPr>
                  <a:t> </a:t>
                </a:r>
              </a:p>
            </p:txBody>
          </p:sp>
        </mc:Fallback>
      </mc:AlternateContent>
      <p:grpSp>
        <p:nvGrpSpPr>
          <p:cNvPr id="427" name="Group 426">
            <a:extLst>
              <a:ext uri="{FF2B5EF4-FFF2-40B4-BE49-F238E27FC236}">
                <a16:creationId xmlns:a16="http://schemas.microsoft.com/office/drawing/2014/main" id="{3383A149-82CA-6E45-A949-2A3780809A83}"/>
              </a:ext>
            </a:extLst>
          </p:cNvPr>
          <p:cNvGrpSpPr/>
          <p:nvPr/>
        </p:nvGrpSpPr>
        <p:grpSpPr>
          <a:xfrm>
            <a:off x="3627905" y="2257560"/>
            <a:ext cx="2075649" cy="1122254"/>
            <a:chOff x="4790193" y="1286884"/>
            <a:chExt cx="2075649" cy="1122254"/>
          </a:xfrm>
        </p:grpSpPr>
        <p:grpSp>
          <p:nvGrpSpPr>
            <p:cNvPr id="428" name="Group 427">
              <a:extLst>
                <a:ext uri="{FF2B5EF4-FFF2-40B4-BE49-F238E27FC236}">
                  <a16:creationId xmlns:a16="http://schemas.microsoft.com/office/drawing/2014/main" id="{5F5E3B7C-EADA-3A4D-B7F4-095315872EDD}"/>
                </a:ext>
              </a:extLst>
            </p:cNvPr>
            <p:cNvGrpSpPr/>
            <p:nvPr/>
          </p:nvGrpSpPr>
          <p:grpSpPr>
            <a:xfrm>
              <a:off x="4790193" y="1286884"/>
              <a:ext cx="1410716" cy="82657"/>
              <a:chOff x="3312543" y="2369387"/>
              <a:chExt cx="4267200" cy="241541"/>
            </a:xfrm>
            <a:noFill/>
          </p:grpSpPr>
          <p:sp>
            <p:nvSpPr>
              <p:cNvPr id="535" name="Rectangle 534">
                <a:extLst>
                  <a:ext uri="{FF2B5EF4-FFF2-40B4-BE49-F238E27FC236}">
                    <a16:creationId xmlns:a16="http://schemas.microsoft.com/office/drawing/2014/main" id="{018D583F-2BB7-FD4A-9879-3C75C54CD16B}"/>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536" name="Straight Connector 535">
                <a:extLst>
                  <a:ext uri="{FF2B5EF4-FFF2-40B4-BE49-F238E27FC236}">
                    <a16:creationId xmlns:a16="http://schemas.microsoft.com/office/drawing/2014/main" id="{D3FE529D-C328-BD48-9E8E-8D07DA37393A}"/>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59CA5C20-690F-6942-A631-0E36A5493BC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2F193978-3D30-BA48-948B-A0F7054CFD67}"/>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16DDE113-AEAC-5A42-98DB-BBF5FD59080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45A6D5C9-EE44-2C42-96E5-23D651A0872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48D20CF3-4B87-D44F-A3BB-491D531AD30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315CB384-8060-A848-9AA8-31207942B9E8}"/>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5C320748-908D-BE43-AEDE-E01BE40CC27B}"/>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84A816A2-211D-C142-906C-73E8070F6A2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3A737FB5-EB24-7A41-8291-0D962667062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3A9C17D6-1428-7C4B-939F-4951C5D3D7D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EDCA89B7-D21F-1F4F-8E04-CA1F0F9871C7}"/>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79F84B9A-14DB-B54C-B229-DAD4572DBBDE}"/>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7A588561-3667-814C-A759-F02C5391AEE0}"/>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45FC198A-B715-F641-91DF-D827BCC46765}"/>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BFDA3945-D95D-B747-A4B6-38B387D7DDA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29" name="Rectangle 428">
              <a:extLst>
                <a:ext uri="{FF2B5EF4-FFF2-40B4-BE49-F238E27FC236}">
                  <a16:creationId xmlns:a16="http://schemas.microsoft.com/office/drawing/2014/main" id="{E8E02921-858F-1D49-BB84-24E575B48036}"/>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430" name="Group 429">
              <a:extLst>
                <a:ext uri="{FF2B5EF4-FFF2-40B4-BE49-F238E27FC236}">
                  <a16:creationId xmlns:a16="http://schemas.microsoft.com/office/drawing/2014/main" id="{76C6FCF2-C77A-7D41-B825-07E13D02E888}"/>
                </a:ext>
              </a:extLst>
            </p:cNvPr>
            <p:cNvGrpSpPr/>
            <p:nvPr/>
          </p:nvGrpSpPr>
          <p:grpSpPr>
            <a:xfrm>
              <a:off x="4790193" y="1442848"/>
              <a:ext cx="1410716" cy="82657"/>
              <a:chOff x="3312543" y="2369387"/>
              <a:chExt cx="4267200" cy="241541"/>
            </a:xfrm>
            <a:noFill/>
          </p:grpSpPr>
          <p:sp>
            <p:nvSpPr>
              <p:cNvPr id="518" name="Rectangle 517">
                <a:extLst>
                  <a:ext uri="{FF2B5EF4-FFF2-40B4-BE49-F238E27FC236}">
                    <a16:creationId xmlns:a16="http://schemas.microsoft.com/office/drawing/2014/main" id="{F69BE072-9472-2D44-8C1E-79AAB90CEA81}"/>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519" name="Straight Connector 518">
                <a:extLst>
                  <a:ext uri="{FF2B5EF4-FFF2-40B4-BE49-F238E27FC236}">
                    <a16:creationId xmlns:a16="http://schemas.microsoft.com/office/drawing/2014/main" id="{F945F177-003F-C147-84EF-06694A4E023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37AD39AB-7544-A94A-96B8-C6B09D6409B5}"/>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CC955AB-3E7D-F14D-A732-69E6A22F898D}"/>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51093D30-F98D-CB47-B539-343F81EC0D9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E13BF05A-376B-D049-BE21-4502BD0717EE}"/>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121A4DCE-1970-3149-BF2F-6EDFEEB0CA66}"/>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81722A14-990F-8A43-BF5B-BB61243A8EE4}"/>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CADAB9AD-E09C-144A-8BB6-FBF12B5270F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8A0E72D8-4D16-DE4B-A3E6-A344F42BC3D2}"/>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ACA17555-218F-414C-81C4-C52077C4ED37}"/>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id="{F8B62D97-90EB-CC41-A719-7549D7837190}"/>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0" name="Straight Connector 529">
                <a:extLst>
                  <a:ext uri="{FF2B5EF4-FFF2-40B4-BE49-F238E27FC236}">
                    <a16:creationId xmlns:a16="http://schemas.microsoft.com/office/drawing/2014/main" id="{38D1D17E-E57C-394D-A77C-F4F4C4FD1334}"/>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1" name="Straight Connector 530">
                <a:extLst>
                  <a:ext uri="{FF2B5EF4-FFF2-40B4-BE49-F238E27FC236}">
                    <a16:creationId xmlns:a16="http://schemas.microsoft.com/office/drawing/2014/main" id="{1357E28F-B577-7841-9D6D-0C2D8A015E5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D8BEEBF9-D1E3-934B-931B-E5C02E46FB22}"/>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735F1430-E60C-BC4F-AC65-50E1E3BA9D0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6E1EAC12-353F-EC46-B43E-B218EE3E35E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1" name="Rectangle 430">
              <a:extLst>
                <a:ext uri="{FF2B5EF4-FFF2-40B4-BE49-F238E27FC236}">
                  <a16:creationId xmlns:a16="http://schemas.microsoft.com/office/drawing/2014/main" id="{FF537750-5FF6-9142-8DAA-87BA19B3A8C3}"/>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432" name="Group 431">
              <a:extLst>
                <a:ext uri="{FF2B5EF4-FFF2-40B4-BE49-F238E27FC236}">
                  <a16:creationId xmlns:a16="http://schemas.microsoft.com/office/drawing/2014/main" id="{9D428400-12A2-2542-BC4E-F8CDECB6E6E9}"/>
                </a:ext>
              </a:extLst>
            </p:cNvPr>
            <p:cNvGrpSpPr/>
            <p:nvPr/>
          </p:nvGrpSpPr>
          <p:grpSpPr>
            <a:xfrm>
              <a:off x="4790193" y="1598812"/>
              <a:ext cx="1410716" cy="82657"/>
              <a:chOff x="3312543" y="2369387"/>
              <a:chExt cx="4267200" cy="241541"/>
            </a:xfrm>
            <a:noFill/>
          </p:grpSpPr>
          <p:sp>
            <p:nvSpPr>
              <p:cNvPr id="501" name="Rectangle 500">
                <a:extLst>
                  <a:ext uri="{FF2B5EF4-FFF2-40B4-BE49-F238E27FC236}">
                    <a16:creationId xmlns:a16="http://schemas.microsoft.com/office/drawing/2014/main" id="{C5F5D933-9EB4-9E43-ADE7-BD1C7D8B8D7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502" name="Straight Connector 501">
                <a:extLst>
                  <a:ext uri="{FF2B5EF4-FFF2-40B4-BE49-F238E27FC236}">
                    <a16:creationId xmlns:a16="http://schemas.microsoft.com/office/drawing/2014/main" id="{8B40209A-FA32-C048-8D56-4B7B9DA768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B2F7C35A-7E88-5048-B7E4-E933E863D226}"/>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8C297214-55B5-CF40-A72B-276CCAE31D08}"/>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4BFD85BD-A1F4-F64F-8F82-D715A99C7DD0}"/>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18093BF9-5422-BF41-BAF2-B4E2D3ABFC7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6529F9B3-2226-CA4A-AEF9-99364035FEDA}"/>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6E75B482-D733-4046-87AD-784DBF7D08A1}"/>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035FA2E1-ECDA-A845-A350-D27E3D60B56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34B0AD-8FC8-2046-ADCE-8ACE574D37C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1" name="Straight Connector 510">
                <a:extLst>
                  <a:ext uri="{FF2B5EF4-FFF2-40B4-BE49-F238E27FC236}">
                    <a16:creationId xmlns:a16="http://schemas.microsoft.com/office/drawing/2014/main" id="{A58B4731-8D48-5A4A-B5F4-478E42CA3D9E}"/>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2" name="Straight Connector 511">
                <a:extLst>
                  <a:ext uri="{FF2B5EF4-FFF2-40B4-BE49-F238E27FC236}">
                    <a16:creationId xmlns:a16="http://schemas.microsoft.com/office/drawing/2014/main" id="{C7C07B0C-6E2B-974A-B934-CFFA1EE8178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3" name="Straight Connector 512">
                <a:extLst>
                  <a:ext uri="{FF2B5EF4-FFF2-40B4-BE49-F238E27FC236}">
                    <a16:creationId xmlns:a16="http://schemas.microsoft.com/office/drawing/2014/main" id="{1E1D9BA9-7CF3-D040-B137-935A5CF61E7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8683308C-F435-2747-8A1D-A9D2D0F9CE07}"/>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F8674830-58D9-CC4E-8AEA-1E78C94DFF23}"/>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07A804E0-BD60-B245-93B3-116838FEF210}"/>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585D7CF5-053B-7B40-8500-284DA38702B4}"/>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3" name="Rectangle 432">
              <a:extLst>
                <a:ext uri="{FF2B5EF4-FFF2-40B4-BE49-F238E27FC236}">
                  <a16:creationId xmlns:a16="http://schemas.microsoft.com/office/drawing/2014/main" id="{61C79FE7-8197-7C4E-9075-F510E230F08A}"/>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434" name="Group 433">
              <a:extLst>
                <a:ext uri="{FF2B5EF4-FFF2-40B4-BE49-F238E27FC236}">
                  <a16:creationId xmlns:a16="http://schemas.microsoft.com/office/drawing/2014/main" id="{76A7D976-003C-5649-B3B6-125EED03AD15}"/>
                </a:ext>
              </a:extLst>
            </p:cNvPr>
            <p:cNvGrpSpPr/>
            <p:nvPr/>
          </p:nvGrpSpPr>
          <p:grpSpPr>
            <a:xfrm>
              <a:off x="4790193" y="1754776"/>
              <a:ext cx="1410716" cy="82657"/>
              <a:chOff x="3312543" y="2369387"/>
              <a:chExt cx="4267200" cy="241541"/>
            </a:xfrm>
            <a:noFill/>
          </p:grpSpPr>
          <p:sp>
            <p:nvSpPr>
              <p:cNvPr id="484" name="Rectangle 483">
                <a:extLst>
                  <a:ext uri="{FF2B5EF4-FFF2-40B4-BE49-F238E27FC236}">
                    <a16:creationId xmlns:a16="http://schemas.microsoft.com/office/drawing/2014/main" id="{4A046D46-39A3-EE48-8D33-05D4EB3A525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85" name="Straight Connector 484">
                <a:extLst>
                  <a:ext uri="{FF2B5EF4-FFF2-40B4-BE49-F238E27FC236}">
                    <a16:creationId xmlns:a16="http://schemas.microsoft.com/office/drawing/2014/main" id="{4FCA96EB-F2C8-AB4D-954F-FDDFB6FF7B5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E58F8F4-A363-C847-B2F5-2B4C28B1D1A4}"/>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D0B7FF1E-269F-224A-A530-97FC1BD99B8A}"/>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517DC646-1B3A-C445-8D41-5A46A6748D0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42F93F8A-5653-AA49-BBBF-D19B99CD6A44}"/>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BD119900-7FC8-6B4B-A7E6-6B53192EFA15}"/>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3B4FC903-0F10-214D-AA72-1589009D6DFF}"/>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4C99485B-2145-A546-9DF1-049E3D3EE2F7}"/>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3" name="Straight Connector 492">
                <a:extLst>
                  <a:ext uri="{FF2B5EF4-FFF2-40B4-BE49-F238E27FC236}">
                    <a16:creationId xmlns:a16="http://schemas.microsoft.com/office/drawing/2014/main" id="{2B4178B3-6D7E-A147-8C55-71686FB84FE6}"/>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4" name="Straight Connector 493">
                <a:extLst>
                  <a:ext uri="{FF2B5EF4-FFF2-40B4-BE49-F238E27FC236}">
                    <a16:creationId xmlns:a16="http://schemas.microsoft.com/office/drawing/2014/main" id="{DB44B3DE-9CFA-7C47-8ACB-32720C85FAF1}"/>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5" name="Straight Connector 494">
                <a:extLst>
                  <a:ext uri="{FF2B5EF4-FFF2-40B4-BE49-F238E27FC236}">
                    <a16:creationId xmlns:a16="http://schemas.microsoft.com/office/drawing/2014/main" id="{B02C4672-7A75-AA4D-8136-B746CF4A19D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268A205F-2876-364B-B3D9-AE179484F76F}"/>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B15C9C8C-2C22-9545-BA44-0F8E4A91CD0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67BC0F5-2DBF-BF42-A959-73133FC25C2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A7F6E070-30C1-114D-A95B-8CECCB29C4C1}"/>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B1C09E74-DE94-2344-861C-967839AACABC}"/>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5" name="Rectangle 434">
              <a:extLst>
                <a:ext uri="{FF2B5EF4-FFF2-40B4-BE49-F238E27FC236}">
                  <a16:creationId xmlns:a16="http://schemas.microsoft.com/office/drawing/2014/main" id="{5D2B8B22-D895-7E43-8CF8-B2E74DF128BD}"/>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436" name="Group 435">
              <a:extLst>
                <a:ext uri="{FF2B5EF4-FFF2-40B4-BE49-F238E27FC236}">
                  <a16:creationId xmlns:a16="http://schemas.microsoft.com/office/drawing/2014/main" id="{C4985F60-9F0C-CF4F-8982-FFC6B9A50707}"/>
                </a:ext>
              </a:extLst>
            </p:cNvPr>
            <p:cNvGrpSpPr/>
            <p:nvPr/>
          </p:nvGrpSpPr>
          <p:grpSpPr>
            <a:xfrm>
              <a:off x="4790193" y="2170516"/>
              <a:ext cx="1410716" cy="82657"/>
              <a:chOff x="3312543" y="2369387"/>
              <a:chExt cx="4267200" cy="241541"/>
            </a:xfrm>
            <a:noFill/>
          </p:grpSpPr>
          <p:sp>
            <p:nvSpPr>
              <p:cNvPr id="467" name="Rectangle 466">
                <a:extLst>
                  <a:ext uri="{FF2B5EF4-FFF2-40B4-BE49-F238E27FC236}">
                    <a16:creationId xmlns:a16="http://schemas.microsoft.com/office/drawing/2014/main" id="{795ECE60-76B4-7141-9562-E7E896ABBC6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68" name="Straight Connector 467">
                <a:extLst>
                  <a:ext uri="{FF2B5EF4-FFF2-40B4-BE49-F238E27FC236}">
                    <a16:creationId xmlns:a16="http://schemas.microsoft.com/office/drawing/2014/main" id="{B3277537-8A76-7E46-90DA-8B1B3DB3850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B64E62C4-11B7-954D-89FA-2D09EA98005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38CF24A-5445-6844-A2A2-8D4E6AE42446}"/>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E8DFBDA7-A706-414A-94AC-DF55FA888AD2}"/>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E9ABE706-8BF0-1148-B7E8-0F4998E7358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227A6747-EB3F-2843-9AD0-1BA3FF70E01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EC3A68D3-45E4-D643-8FEE-2F05735EEE33}"/>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0E34FB55-9517-8F40-AB35-0C9F3A1B47F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6" name="Straight Connector 475">
                <a:extLst>
                  <a:ext uri="{FF2B5EF4-FFF2-40B4-BE49-F238E27FC236}">
                    <a16:creationId xmlns:a16="http://schemas.microsoft.com/office/drawing/2014/main" id="{13A465FF-5F23-B24C-9278-26049C13697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7" name="Straight Connector 476">
                <a:extLst>
                  <a:ext uri="{FF2B5EF4-FFF2-40B4-BE49-F238E27FC236}">
                    <a16:creationId xmlns:a16="http://schemas.microsoft.com/office/drawing/2014/main" id="{9617A7DB-3385-9C42-9EB9-4FCEA131F66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4E3C0781-0884-764C-815C-C972B830C56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C55A4D08-72C7-4F4A-A931-4721D3A0A47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D8792CBF-8C83-484A-9264-038C875B4ED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77AB7A89-D938-9444-831A-0673DC1492E6}"/>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EE18F492-6702-C14D-AC68-50ADD55DF98A}"/>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3CDDE7-623F-0044-8BE4-12CA7BC74DCE}"/>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7" name="Rectangle 436">
              <a:extLst>
                <a:ext uri="{FF2B5EF4-FFF2-40B4-BE49-F238E27FC236}">
                  <a16:creationId xmlns:a16="http://schemas.microsoft.com/office/drawing/2014/main" id="{D73E69BB-4083-A64C-BA59-4C87F7A6DD9E}"/>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438" name="Group 437">
              <a:extLst>
                <a:ext uri="{FF2B5EF4-FFF2-40B4-BE49-F238E27FC236}">
                  <a16:creationId xmlns:a16="http://schemas.microsoft.com/office/drawing/2014/main" id="{C6DF42E8-7205-CC4B-98B5-A9099A6D9198}"/>
                </a:ext>
              </a:extLst>
            </p:cNvPr>
            <p:cNvGrpSpPr/>
            <p:nvPr/>
          </p:nvGrpSpPr>
          <p:grpSpPr>
            <a:xfrm>
              <a:off x="4790193" y="2326481"/>
              <a:ext cx="1410716" cy="82657"/>
              <a:chOff x="3312543" y="2369387"/>
              <a:chExt cx="4267200" cy="241541"/>
            </a:xfrm>
            <a:noFill/>
          </p:grpSpPr>
          <p:sp>
            <p:nvSpPr>
              <p:cNvPr id="450" name="Rectangle 449">
                <a:extLst>
                  <a:ext uri="{FF2B5EF4-FFF2-40B4-BE49-F238E27FC236}">
                    <a16:creationId xmlns:a16="http://schemas.microsoft.com/office/drawing/2014/main" id="{CDB015F3-91D2-074F-BB27-4BEBF74A08E3}"/>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cxnSp>
            <p:nvCxnSpPr>
              <p:cNvPr id="451" name="Straight Connector 450">
                <a:extLst>
                  <a:ext uri="{FF2B5EF4-FFF2-40B4-BE49-F238E27FC236}">
                    <a16:creationId xmlns:a16="http://schemas.microsoft.com/office/drawing/2014/main" id="{51ABB6A2-D958-724F-980D-445E6C761C50}"/>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87DBECEC-CA4F-994F-AEBF-846EECD3DE8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E7A9AE13-5FC8-444F-A67F-EA2867C492DE}"/>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50BBAF59-0CFF-8544-B44E-7291A911DAE4}"/>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21C29124-6434-174B-BDE2-54A7EECE2D2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02948E27-51BA-8C49-BD47-0EC4394E7C7E}"/>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id="{2E529F38-A0BA-ED47-8064-AD3880658D1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8" name="Straight Connector 457">
                <a:extLst>
                  <a:ext uri="{FF2B5EF4-FFF2-40B4-BE49-F238E27FC236}">
                    <a16:creationId xmlns:a16="http://schemas.microsoft.com/office/drawing/2014/main" id="{0F71AA0E-EC77-4145-BC33-68F10ED80F0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9" name="Straight Connector 458">
                <a:extLst>
                  <a:ext uri="{FF2B5EF4-FFF2-40B4-BE49-F238E27FC236}">
                    <a16:creationId xmlns:a16="http://schemas.microsoft.com/office/drawing/2014/main" id="{CFB244DE-F1D5-774C-88C7-FB039446413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7254D8D8-A24F-BA4E-9C1E-3759827D6E3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C4EEE5D0-4C82-CB4B-AE91-D226B8A26AE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9DDB9D7-1CC8-F641-AB29-7B87D3CB4D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508BD058-0370-5B47-B822-5D51BFC4DDC8}"/>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3CC7622E-5868-7442-955C-287E8A6024E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4272D49D-FB5E-064E-8678-DF63B6936EAF}"/>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B0C71BC9-09D7-F041-9DA8-E07C7F0E4B15}"/>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9" name="Rectangle 438">
              <a:extLst>
                <a:ext uri="{FF2B5EF4-FFF2-40B4-BE49-F238E27FC236}">
                  <a16:creationId xmlns:a16="http://schemas.microsoft.com/office/drawing/2014/main" id="{60C56E44-B415-EE48-A3E8-C3BBFA7B7677}"/>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440" name="Group 439">
              <a:extLst>
                <a:ext uri="{FF2B5EF4-FFF2-40B4-BE49-F238E27FC236}">
                  <a16:creationId xmlns:a16="http://schemas.microsoft.com/office/drawing/2014/main" id="{7EB33DE5-1BB3-EE41-A217-ABE7B0A73CDA}"/>
                </a:ext>
              </a:extLst>
            </p:cNvPr>
            <p:cNvGrpSpPr/>
            <p:nvPr/>
          </p:nvGrpSpPr>
          <p:grpSpPr>
            <a:xfrm>
              <a:off x="5495551" y="1911722"/>
              <a:ext cx="39926" cy="162362"/>
              <a:chOff x="4525992" y="4557612"/>
              <a:chExt cx="120770" cy="474458"/>
            </a:xfrm>
            <a:noFill/>
          </p:grpSpPr>
          <p:sp>
            <p:nvSpPr>
              <p:cNvPr id="447" name="Oval 446">
                <a:extLst>
                  <a:ext uri="{FF2B5EF4-FFF2-40B4-BE49-F238E27FC236}">
                    <a16:creationId xmlns:a16="http://schemas.microsoft.com/office/drawing/2014/main" id="{DA487328-B5A7-BE4A-82DD-18811675B014}"/>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8" name="Oval 447">
                <a:extLst>
                  <a:ext uri="{FF2B5EF4-FFF2-40B4-BE49-F238E27FC236}">
                    <a16:creationId xmlns:a16="http://schemas.microsoft.com/office/drawing/2014/main" id="{FD35084D-4F05-FA49-94A1-8D7258E58CB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9" name="Oval 448">
                <a:extLst>
                  <a:ext uri="{FF2B5EF4-FFF2-40B4-BE49-F238E27FC236}">
                    <a16:creationId xmlns:a16="http://schemas.microsoft.com/office/drawing/2014/main" id="{0391954D-F8BD-1646-8F20-EADF64A3D301}"/>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grpSp>
          <p:nvGrpSpPr>
            <p:cNvPr id="441" name="Group 440">
              <a:extLst>
                <a:ext uri="{FF2B5EF4-FFF2-40B4-BE49-F238E27FC236}">
                  <a16:creationId xmlns:a16="http://schemas.microsoft.com/office/drawing/2014/main" id="{4A39CF11-94D3-8448-835A-E1F1E0E7DF28}"/>
                </a:ext>
              </a:extLst>
            </p:cNvPr>
            <p:cNvGrpSpPr/>
            <p:nvPr/>
          </p:nvGrpSpPr>
          <p:grpSpPr>
            <a:xfrm>
              <a:off x="6554060" y="1910737"/>
              <a:ext cx="39926" cy="162362"/>
              <a:chOff x="4525992" y="4557612"/>
              <a:chExt cx="120770" cy="474458"/>
            </a:xfrm>
            <a:noFill/>
          </p:grpSpPr>
          <p:sp>
            <p:nvSpPr>
              <p:cNvPr id="444" name="Oval 443">
                <a:extLst>
                  <a:ext uri="{FF2B5EF4-FFF2-40B4-BE49-F238E27FC236}">
                    <a16:creationId xmlns:a16="http://schemas.microsoft.com/office/drawing/2014/main" id="{E008839E-3A87-3643-82F2-3E590A487FD2}"/>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5" name="Oval 444">
                <a:extLst>
                  <a:ext uri="{FF2B5EF4-FFF2-40B4-BE49-F238E27FC236}">
                    <a16:creationId xmlns:a16="http://schemas.microsoft.com/office/drawing/2014/main" id="{97E46837-31AC-6F41-922D-A9218193CE40}"/>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446" name="Oval 445">
                <a:extLst>
                  <a:ext uri="{FF2B5EF4-FFF2-40B4-BE49-F238E27FC236}">
                    <a16:creationId xmlns:a16="http://schemas.microsoft.com/office/drawing/2014/main" id="{03BC48F7-40B8-5445-8431-C4CF7B3D8FC4}"/>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
          <p:nvSpPr>
            <p:cNvPr id="442" name="TextBox 441">
              <a:extLst>
                <a:ext uri="{FF2B5EF4-FFF2-40B4-BE49-F238E27FC236}">
                  <a16:creationId xmlns:a16="http://schemas.microsoft.com/office/drawing/2014/main" id="{0F4D2BC4-AE85-4545-8149-DFA850D7EF9C}"/>
                </a:ext>
              </a:extLst>
            </p:cNvPr>
            <p:cNvSpPr txBox="1"/>
            <p:nvPr/>
          </p:nvSpPr>
          <p:spPr>
            <a:xfrm>
              <a:off x="6668315" y="1742312"/>
              <a:ext cx="65" cy="207749"/>
            </a:xfrm>
            <a:prstGeom prst="rect">
              <a:avLst/>
            </a:prstGeom>
            <a:noFill/>
            <a:ln>
              <a:solidFill>
                <a:schemeClr val="accent3"/>
              </a:solidFill>
            </a:ln>
          </p:spPr>
          <p:txBody>
            <a:bodyPr wrap="none" lIns="0" tIns="0" rIns="0" bIns="0" rtlCol="0">
              <a:spAutoFit/>
            </a:bodyPr>
            <a:lstStyle/>
            <a:p>
              <a:endParaRPr lang="en-US" sz="1350"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A1224F68-938B-B74A-8728-70C87EA5C8E4}"/>
                    </a:ext>
                  </a:extLst>
                </p:cNvPr>
                <p:cNvSpPr txBox="1"/>
                <p:nvPr/>
              </p:nvSpPr>
              <p:spPr>
                <a:xfrm>
                  <a:off x="6662901" y="1733616"/>
                  <a:ext cx="202941" cy="207749"/>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4</m:t>
                            </m:r>
                          </m:sub>
                        </m:sSub>
                      </m:oMath>
                    </m:oMathPara>
                  </a14:m>
                  <a:endParaRPr lang="en-US" sz="1350" dirty="0"/>
                </a:p>
              </p:txBody>
            </p:sp>
          </mc:Choice>
          <mc:Fallback xmlns="">
            <p:sp>
              <p:nvSpPr>
                <p:cNvPr id="443" name="TextBox 442">
                  <a:extLst>
                    <a:ext uri="{FF2B5EF4-FFF2-40B4-BE49-F238E27FC236}">
                      <a16:creationId xmlns:a16="http://schemas.microsoft.com/office/drawing/2014/main" id="{A1224F68-938B-B74A-8728-70C87EA5C8E4}"/>
                    </a:ext>
                  </a:extLst>
                </p:cNvPr>
                <p:cNvSpPr txBox="1">
                  <a:spLocks noRot="1" noChangeAspect="1" noMove="1" noResize="1" noEditPoints="1" noAdjustHandles="1" noChangeArrowheads="1" noChangeShapeType="1" noTextEdit="1"/>
                </p:cNvSpPr>
                <p:nvPr/>
              </p:nvSpPr>
              <p:spPr>
                <a:xfrm>
                  <a:off x="6662901" y="1733616"/>
                  <a:ext cx="202941" cy="207749"/>
                </a:xfrm>
                <a:prstGeom prst="rect">
                  <a:avLst/>
                </a:prstGeom>
                <a:blipFill>
                  <a:blip r:embed="rId17"/>
                  <a:stretch>
                    <a:fillRect l="-16667" r="-2778" b="-19444"/>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596D1201-3BCC-7942-8C91-47DC7DAB3724}"/>
                  </a:ext>
                </a:extLst>
              </p:cNvPr>
              <p:cNvSpPr txBox="1"/>
              <p:nvPr/>
            </p:nvSpPr>
            <p:spPr>
              <a:xfrm>
                <a:off x="5500612" y="3081402"/>
                <a:ext cx="40081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𝑁</m:t>
                          </m:r>
                          <m:r>
                            <a:rPr lang="en-US" sz="1350" i="1">
                              <a:latin typeface="Cambria Math" panose="02040503050406030204" pitchFamily="18" charset="0"/>
                            </a:rPr>
                            <m:t>−1</m:t>
                          </m:r>
                        </m:sub>
                      </m:sSub>
                    </m:oMath>
                  </m:oMathPara>
                </a14:m>
                <a:endParaRPr lang="en-US" sz="1350" dirty="0"/>
              </a:p>
            </p:txBody>
          </p:sp>
        </mc:Choice>
        <mc:Fallback xmlns="">
          <p:sp>
            <p:nvSpPr>
              <p:cNvPr id="552" name="TextBox 551">
                <a:extLst>
                  <a:ext uri="{FF2B5EF4-FFF2-40B4-BE49-F238E27FC236}">
                    <a16:creationId xmlns:a16="http://schemas.microsoft.com/office/drawing/2014/main" id="{596D1201-3BCC-7942-8C91-47DC7DAB3724}"/>
                  </a:ext>
                </a:extLst>
              </p:cNvPr>
              <p:cNvSpPr txBox="1">
                <a:spLocks noRot="1" noChangeAspect="1" noMove="1" noResize="1" noEditPoints="1" noAdjustHandles="1" noChangeArrowheads="1" noChangeShapeType="1" noTextEdit="1"/>
              </p:cNvSpPr>
              <p:nvPr/>
            </p:nvSpPr>
            <p:spPr>
              <a:xfrm>
                <a:off x="5500612" y="3081402"/>
                <a:ext cx="400815" cy="207749"/>
              </a:xfrm>
              <a:prstGeom prst="rect">
                <a:avLst/>
              </a:prstGeom>
              <a:blipFill>
                <a:blip r:embed="rId18"/>
                <a:stretch>
                  <a:fillRect l="-10606" r="-3030" b="-20000"/>
                </a:stretch>
              </a:blipFill>
            </p:spPr>
            <p:txBody>
              <a:bodyPr/>
              <a:lstStyle/>
              <a:p>
                <a:r>
                  <a:rPr lang="en-US">
                    <a:noFill/>
                  </a:rPr>
                  <a:t> </a:t>
                </a:r>
              </a:p>
            </p:txBody>
          </p:sp>
        </mc:Fallback>
      </mc:AlternateContent>
      <p:sp>
        <p:nvSpPr>
          <p:cNvPr id="553" name="TextBox 552">
            <a:extLst>
              <a:ext uri="{FF2B5EF4-FFF2-40B4-BE49-F238E27FC236}">
                <a16:creationId xmlns:a16="http://schemas.microsoft.com/office/drawing/2014/main" id="{48F2A2D9-471B-B645-A675-1BBBC5249C6A}"/>
              </a:ext>
            </a:extLst>
          </p:cNvPr>
          <p:cNvSpPr txBox="1"/>
          <p:nvPr/>
        </p:nvSpPr>
        <p:spPr>
          <a:xfrm>
            <a:off x="4116609" y="3425859"/>
            <a:ext cx="1123513" cy="369332"/>
          </a:xfrm>
          <a:prstGeom prst="rect">
            <a:avLst/>
          </a:prstGeom>
          <a:noFill/>
        </p:spPr>
        <p:txBody>
          <a:bodyPr wrap="none" rtlCol="0">
            <a:spAutoFit/>
          </a:bodyPr>
          <a:lstStyle/>
          <a:p>
            <a:r>
              <a:rPr lang="en-US" dirty="0"/>
              <a:t>Validation</a:t>
            </a:r>
          </a:p>
        </p:txBody>
      </p:sp>
      <p:sp>
        <p:nvSpPr>
          <p:cNvPr id="554" name="Arrow: Notched Right 200">
            <a:extLst>
              <a:ext uri="{FF2B5EF4-FFF2-40B4-BE49-F238E27FC236}">
                <a16:creationId xmlns:a16="http://schemas.microsoft.com/office/drawing/2014/main" id="{B53D2A78-6EE8-5B49-B5F4-4BE9F141A846}"/>
              </a:ext>
            </a:extLst>
          </p:cNvPr>
          <p:cNvSpPr/>
          <p:nvPr/>
        </p:nvSpPr>
        <p:spPr>
          <a:xfrm rot="18012401">
            <a:off x="3333503" y="3829376"/>
            <a:ext cx="387577" cy="250718"/>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55" name="Arrow: Notched Right 200">
            <a:extLst>
              <a:ext uri="{FF2B5EF4-FFF2-40B4-BE49-F238E27FC236}">
                <a16:creationId xmlns:a16="http://schemas.microsoft.com/office/drawing/2014/main" id="{B9A0BDBE-178D-A247-A5F1-23BE91E7CBF5}"/>
              </a:ext>
            </a:extLst>
          </p:cNvPr>
          <p:cNvSpPr/>
          <p:nvPr/>
        </p:nvSpPr>
        <p:spPr>
          <a:xfrm rot="12430959">
            <a:off x="3206046" y="1796254"/>
            <a:ext cx="387577" cy="250718"/>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56" name="TextBox 555">
            <a:extLst>
              <a:ext uri="{FF2B5EF4-FFF2-40B4-BE49-F238E27FC236}">
                <a16:creationId xmlns:a16="http://schemas.microsoft.com/office/drawing/2014/main" id="{C6C736DE-5433-C54E-A3C6-5BB7758282A7}"/>
              </a:ext>
            </a:extLst>
          </p:cNvPr>
          <p:cNvSpPr txBox="1"/>
          <p:nvPr/>
        </p:nvSpPr>
        <p:spPr>
          <a:xfrm>
            <a:off x="3046852" y="1319868"/>
            <a:ext cx="1441741" cy="369332"/>
          </a:xfrm>
          <a:prstGeom prst="rect">
            <a:avLst/>
          </a:prstGeom>
          <a:noFill/>
        </p:spPr>
        <p:txBody>
          <a:bodyPr wrap="none" rtlCol="0">
            <a:spAutoFit/>
          </a:bodyPr>
          <a:lstStyle/>
          <a:p>
            <a:r>
              <a:rPr lang="en-US" dirty="0"/>
              <a:t>Refine Model</a:t>
            </a:r>
          </a:p>
        </p:txBody>
      </p:sp>
      <p:sp>
        <p:nvSpPr>
          <p:cNvPr id="560" name="Arrow: Notched Right 200">
            <a:extLst>
              <a:ext uri="{FF2B5EF4-FFF2-40B4-BE49-F238E27FC236}">
                <a16:creationId xmlns:a16="http://schemas.microsoft.com/office/drawing/2014/main" id="{5092D9EB-2D7B-A74A-9429-96359F7780F5}"/>
              </a:ext>
            </a:extLst>
          </p:cNvPr>
          <p:cNvSpPr/>
          <p:nvPr/>
        </p:nvSpPr>
        <p:spPr>
          <a:xfrm>
            <a:off x="4488593" y="4254927"/>
            <a:ext cx="2245826" cy="296734"/>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1" name="Arrow: Notched Right 200">
            <a:extLst>
              <a:ext uri="{FF2B5EF4-FFF2-40B4-BE49-F238E27FC236}">
                <a16:creationId xmlns:a16="http://schemas.microsoft.com/office/drawing/2014/main" id="{5197100C-B55A-9B46-BF1B-F97AB82479B7}"/>
              </a:ext>
            </a:extLst>
          </p:cNvPr>
          <p:cNvSpPr/>
          <p:nvPr/>
        </p:nvSpPr>
        <p:spPr>
          <a:xfrm rot="5400000">
            <a:off x="7204005" y="3474178"/>
            <a:ext cx="652777" cy="231467"/>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62" name="TextBox 561">
            <a:extLst>
              <a:ext uri="{FF2B5EF4-FFF2-40B4-BE49-F238E27FC236}">
                <a16:creationId xmlns:a16="http://schemas.microsoft.com/office/drawing/2014/main" id="{FFE7622D-6904-F243-BEA4-0396FA3E5BB3}"/>
              </a:ext>
            </a:extLst>
          </p:cNvPr>
          <p:cNvSpPr txBox="1"/>
          <p:nvPr/>
        </p:nvSpPr>
        <p:spPr>
          <a:xfrm>
            <a:off x="6734419" y="4085383"/>
            <a:ext cx="1964228" cy="646331"/>
          </a:xfrm>
          <a:prstGeom prst="rect">
            <a:avLst/>
          </a:prstGeom>
          <a:noFill/>
        </p:spPr>
        <p:txBody>
          <a:bodyPr wrap="square" rtlCol="0">
            <a:spAutoFit/>
          </a:bodyPr>
          <a:lstStyle/>
          <a:p>
            <a:r>
              <a:rPr lang="en-US" dirty="0"/>
              <a:t>Final Performance Evaluation</a:t>
            </a:r>
          </a:p>
        </p:txBody>
      </p:sp>
      <p:sp>
        <p:nvSpPr>
          <p:cNvPr id="558" name="Title 1">
            <a:extLst>
              <a:ext uri="{FF2B5EF4-FFF2-40B4-BE49-F238E27FC236}">
                <a16:creationId xmlns:a16="http://schemas.microsoft.com/office/drawing/2014/main" id="{6C97622F-EF53-9F4A-A75B-5AE7943BC535}"/>
              </a:ext>
            </a:extLst>
          </p:cNvPr>
          <p:cNvSpPr txBox="1">
            <a:spLocks/>
          </p:cNvSpPr>
          <p:nvPr/>
        </p:nvSpPr>
        <p:spPr>
          <a:xfrm>
            <a:off x="0" y="15919"/>
            <a:ext cx="9144000" cy="857250"/>
          </a:xfrm>
          <a:prstGeom prst="rect">
            <a:avLst/>
          </a:prstGeom>
        </p:spPr>
        <p:txBody>
          <a:bodyPr>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2700" dirty="0"/>
              <a:t>Using a Test Set Protects Against Overfitting:</a:t>
            </a:r>
          </a:p>
          <a:p>
            <a:r>
              <a:rPr lang="en-US" sz="2700" dirty="0"/>
              <a:t>See how the model performs on </a:t>
            </a:r>
            <a:r>
              <a:rPr lang="en-US" sz="2700" i="1" dirty="0"/>
              <a:t>new</a:t>
            </a:r>
            <a:r>
              <a:rPr lang="en-US" sz="2700" dirty="0"/>
              <a:t> data</a:t>
            </a:r>
          </a:p>
        </p:txBody>
      </p:sp>
    </p:spTree>
    <p:extLst>
      <p:ext uri="{BB962C8B-B14F-4D97-AF65-F5344CB8AC3E}">
        <p14:creationId xmlns:p14="http://schemas.microsoft.com/office/powerpoint/2010/main" val="3221174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9D62A5C0-23BD-8945-9AD2-C7C9949DCEE2}"/>
              </a:ext>
            </a:extLst>
          </p:cNvPr>
          <p:cNvPicPr>
            <a:picLocks noGrp="1" noChangeAspect="1"/>
          </p:cNvPicPr>
          <p:nvPr>
            <p:ph idx="1"/>
          </p:nvPr>
        </p:nvPicPr>
        <p:blipFill>
          <a:blip r:embed="rId2"/>
          <a:stretch>
            <a:fillRect/>
          </a:stretch>
        </p:blipFill>
        <p:spPr>
          <a:xfrm>
            <a:off x="3575050" y="695591"/>
            <a:ext cx="5111750" cy="3407833"/>
          </a:xfrm>
        </p:spPr>
      </p:pic>
      <p:sp>
        <p:nvSpPr>
          <p:cNvPr id="2" name="Title 1">
            <a:extLst>
              <a:ext uri="{FF2B5EF4-FFF2-40B4-BE49-F238E27FC236}">
                <a16:creationId xmlns:a16="http://schemas.microsoft.com/office/drawing/2014/main" id="{5A2DC308-2BB0-1E42-8B80-3B1DE9459388}"/>
              </a:ext>
            </a:extLst>
          </p:cNvPr>
          <p:cNvSpPr>
            <a:spLocks noGrp="1"/>
          </p:cNvSpPr>
          <p:nvPr>
            <p:ph type="title"/>
          </p:nvPr>
        </p:nvSpPr>
        <p:spPr/>
        <p:txBody>
          <a:bodyPr/>
          <a:lstStyle/>
          <a:p>
            <a:r>
              <a:rPr lang="en-US" dirty="0"/>
              <a:t>Early Stopping</a:t>
            </a:r>
          </a:p>
        </p:txBody>
      </p:sp>
      <p:sp>
        <p:nvSpPr>
          <p:cNvPr id="4" name="Text Placeholder 3">
            <a:extLst>
              <a:ext uri="{FF2B5EF4-FFF2-40B4-BE49-F238E27FC236}">
                <a16:creationId xmlns:a16="http://schemas.microsoft.com/office/drawing/2014/main" id="{7C3A4055-FF83-7A4C-AFD9-3D033702D106}"/>
              </a:ext>
            </a:extLst>
          </p:cNvPr>
          <p:cNvSpPr>
            <a:spLocks noGrp="1"/>
          </p:cNvSpPr>
          <p:nvPr>
            <p:ph type="body" sz="half" idx="2"/>
          </p:nvPr>
        </p:nvSpPr>
        <p:spPr>
          <a:xfrm>
            <a:off x="457202" y="1076327"/>
            <a:ext cx="3297503" cy="3518297"/>
          </a:xfrm>
        </p:spPr>
        <p:txBody>
          <a:bodyPr/>
          <a:lstStyle/>
          <a:p>
            <a:pPr marL="285743" indent="-285743">
              <a:buFont typeface="Arial" panose="020B0604020202020204" pitchFamily="34" charset="0"/>
              <a:buChar char="•"/>
            </a:pPr>
            <a:r>
              <a:rPr lang="en-US" dirty="0"/>
              <a:t>During optimization, we can check the validation loss as we go.</a:t>
            </a:r>
          </a:p>
          <a:p>
            <a:endParaRPr lang="en-US" dirty="0"/>
          </a:p>
          <a:p>
            <a:pPr marL="285743" indent="-285743">
              <a:buFont typeface="Arial" panose="020B0604020202020204" pitchFamily="34" charset="0"/>
              <a:buChar char="•"/>
            </a:pPr>
            <a:r>
              <a:rPr lang="en-US" dirty="0"/>
              <a:t>Instead of optimizing to convergence, we can optimize until the </a:t>
            </a:r>
            <a:r>
              <a:rPr lang="en-US" i="1" dirty="0"/>
              <a:t>validation</a:t>
            </a:r>
            <a:r>
              <a:rPr lang="en-US" dirty="0"/>
              <a:t> loss stops improving</a:t>
            </a:r>
          </a:p>
          <a:p>
            <a:pPr marL="742931" lvl="1" indent="-285743">
              <a:buFont typeface="Arial" panose="020B0604020202020204" pitchFamily="34" charset="0"/>
              <a:buChar char="•"/>
            </a:pPr>
            <a:r>
              <a:rPr lang="en-US" dirty="0"/>
              <a:t>Saves computational cost</a:t>
            </a:r>
          </a:p>
          <a:p>
            <a:pPr marL="742931" lvl="1" indent="-285743">
              <a:buFont typeface="Arial" panose="020B0604020202020204" pitchFamily="34" charset="0"/>
              <a:buChar char="•"/>
            </a:pPr>
            <a:r>
              <a:rPr lang="en-US" dirty="0"/>
              <a:t>Performs better on validation (and test) sets</a:t>
            </a:r>
          </a:p>
          <a:p>
            <a:pPr marL="285743" indent="-285743">
              <a:buFont typeface="Arial" panose="020B0604020202020204" pitchFamily="34" charset="0"/>
              <a:buChar char="•"/>
            </a:pPr>
            <a:r>
              <a:rPr lang="en-US" dirty="0"/>
              <a:t>Widely used technique in the field</a:t>
            </a:r>
          </a:p>
        </p:txBody>
      </p:sp>
      <p:cxnSp>
        <p:nvCxnSpPr>
          <p:cNvPr id="5" name="Straight Arrow Connector 4">
            <a:extLst>
              <a:ext uri="{FF2B5EF4-FFF2-40B4-BE49-F238E27FC236}">
                <a16:creationId xmlns:a16="http://schemas.microsoft.com/office/drawing/2014/main" id="{F79CCC22-8B75-064A-BE95-AFCACCE6956D}"/>
              </a:ext>
            </a:extLst>
          </p:cNvPr>
          <p:cNvCxnSpPr/>
          <p:nvPr/>
        </p:nvCxnSpPr>
        <p:spPr>
          <a:xfrm flipV="1">
            <a:off x="7007703" y="3714245"/>
            <a:ext cx="80920" cy="4531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4D266EB-1164-924C-A2E7-D94C9ECD80DE}"/>
              </a:ext>
            </a:extLst>
          </p:cNvPr>
          <p:cNvSpPr txBox="1"/>
          <p:nvPr/>
        </p:nvSpPr>
        <p:spPr>
          <a:xfrm>
            <a:off x="5552529" y="4225292"/>
            <a:ext cx="2991268" cy="369332"/>
          </a:xfrm>
          <a:prstGeom prst="rect">
            <a:avLst/>
          </a:prstGeom>
          <a:noFill/>
        </p:spPr>
        <p:txBody>
          <a:bodyPr wrap="none" rtlCol="0">
            <a:spAutoFit/>
          </a:bodyPr>
          <a:lstStyle/>
          <a:p>
            <a:r>
              <a:rPr lang="en-US" dirty="0"/>
              <a:t>Training Loss Keeps Improving</a:t>
            </a:r>
          </a:p>
        </p:txBody>
      </p:sp>
      <p:cxnSp>
        <p:nvCxnSpPr>
          <p:cNvPr id="8" name="Straight Arrow Connector 7">
            <a:extLst>
              <a:ext uri="{FF2B5EF4-FFF2-40B4-BE49-F238E27FC236}">
                <a16:creationId xmlns:a16="http://schemas.microsoft.com/office/drawing/2014/main" id="{707F3184-6298-DA4C-A91B-2B1010573450}"/>
              </a:ext>
            </a:extLst>
          </p:cNvPr>
          <p:cNvCxnSpPr>
            <a:cxnSpLocks/>
          </p:cNvCxnSpPr>
          <p:nvPr/>
        </p:nvCxnSpPr>
        <p:spPr>
          <a:xfrm>
            <a:off x="6287512" y="2476164"/>
            <a:ext cx="0" cy="8496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1CF2CFF-D294-8E45-9607-9DF23CEF4C42}"/>
              </a:ext>
            </a:extLst>
          </p:cNvPr>
          <p:cNvSpPr/>
          <p:nvPr/>
        </p:nvSpPr>
        <p:spPr>
          <a:xfrm>
            <a:off x="5196480" y="1800886"/>
            <a:ext cx="2766083" cy="646331"/>
          </a:xfrm>
          <a:prstGeom prst="rect">
            <a:avLst/>
          </a:prstGeom>
        </p:spPr>
        <p:txBody>
          <a:bodyPr wrap="square">
            <a:spAutoFit/>
          </a:bodyPr>
          <a:lstStyle/>
          <a:p>
            <a:r>
              <a:rPr lang="en-US" dirty="0"/>
              <a:t>Best Validation (and Generalization) Here</a:t>
            </a:r>
          </a:p>
        </p:txBody>
      </p:sp>
    </p:spTree>
    <p:extLst>
      <p:ext uri="{BB962C8B-B14F-4D97-AF65-F5344CB8AC3E}">
        <p14:creationId xmlns:p14="http://schemas.microsoft.com/office/powerpoint/2010/main" val="26994064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99C0A-52BD-924F-9DED-4518BBDCC988}"/>
              </a:ext>
            </a:extLst>
          </p:cNvPr>
          <p:cNvSpPr>
            <a:spLocks noGrp="1"/>
          </p:cNvSpPr>
          <p:nvPr>
            <p:ph type="title"/>
          </p:nvPr>
        </p:nvSpPr>
        <p:spPr/>
        <p:txBody>
          <a:bodyPr>
            <a:normAutofit/>
          </a:bodyPr>
          <a:lstStyle/>
          <a:p>
            <a:r>
              <a:rPr lang="en-US" sz="3600" dirty="0"/>
              <a:t>Other Ways to Use the Validation Set</a:t>
            </a:r>
          </a:p>
        </p:txBody>
      </p:sp>
      <p:sp>
        <p:nvSpPr>
          <p:cNvPr id="3" name="Content Placeholder 2">
            <a:extLst>
              <a:ext uri="{FF2B5EF4-FFF2-40B4-BE49-F238E27FC236}">
                <a16:creationId xmlns:a16="http://schemas.microsoft.com/office/drawing/2014/main" id="{7970377F-3097-1A48-9A4F-3D5F2AF94F22}"/>
              </a:ext>
            </a:extLst>
          </p:cNvPr>
          <p:cNvSpPr>
            <a:spLocks noGrp="1"/>
          </p:cNvSpPr>
          <p:nvPr>
            <p:ph idx="1"/>
          </p:nvPr>
        </p:nvSpPr>
        <p:spPr>
          <a:xfrm>
            <a:off x="457200" y="1267485"/>
            <a:ext cx="8229600" cy="3327138"/>
          </a:xfrm>
        </p:spPr>
        <p:txBody>
          <a:bodyPr>
            <a:normAutofit fontScale="85000" lnSpcReduction="20000"/>
          </a:bodyPr>
          <a:lstStyle/>
          <a:p>
            <a:r>
              <a:rPr lang="en-US" dirty="0"/>
              <a:t>Choosing between models (e.g. MLP, LR)</a:t>
            </a:r>
          </a:p>
          <a:p>
            <a:endParaRPr lang="en-US" dirty="0"/>
          </a:p>
          <a:p>
            <a:r>
              <a:rPr lang="en-US" dirty="0"/>
              <a:t>Choosing how strongly to </a:t>
            </a:r>
            <a:r>
              <a:rPr lang="en-US" i="1" dirty="0"/>
              <a:t>regularize</a:t>
            </a:r>
            <a:r>
              <a:rPr lang="en-US" dirty="0"/>
              <a:t> the model, i.e. penalize parameters</a:t>
            </a:r>
          </a:p>
          <a:p>
            <a:endParaRPr lang="en-US" dirty="0"/>
          </a:p>
          <a:p>
            <a:r>
              <a:rPr lang="en-US" dirty="0"/>
              <a:t>Choosing network depth, width, etc.</a:t>
            </a:r>
          </a:p>
          <a:p>
            <a:endParaRPr lang="en-US" dirty="0"/>
          </a:p>
          <a:p>
            <a:r>
              <a:rPr lang="en-US" dirty="0"/>
              <a:t>Many other “</a:t>
            </a:r>
            <a:r>
              <a:rPr lang="en-US" dirty="0" err="1"/>
              <a:t>hyperparameters</a:t>
            </a:r>
            <a:r>
              <a:rPr lang="en-US" dirty="0"/>
              <a:t>” we might tune</a:t>
            </a:r>
          </a:p>
          <a:p>
            <a:endParaRPr lang="en-US" dirty="0"/>
          </a:p>
        </p:txBody>
      </p:sp>
    </p:spTree>
    <p:extLst>
      <p:ext uri="{BB962C8B-B14F-4D97-AF65-F5344CB8AC3E}">
        <p14:creationId xmlns:p14="http://schemas.microsoft.com/office/powerpoint/2010/main" val="2167393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9ED4-AB96-CE44-B7ED-A86395A7AC4F}"/>
              </a:ext>
            </a:extLst>
          </p:cNvPr>
          <p:cNvSpPr>
            <a:spLocks noGrp="1"/>
          </p:cNvSpPr>
          <p:nvPr>
            <p:ph type="title"/>
          </p:nvPr>
        </p:nvSpPr>
        <p:spPr/>
        <p:txBody>
          <a:bodyPr>
            <a:normAutofit/>
          </a:bodyPr>
          <a:lstStyle/>
          <a:p>
            <a:r>
              <a:rPr lang="en-US" sz="3200" dirty="0"/>
              <a:t>Conclusions</a:t>
            </a:r>
          </a:p>
        </p:txBody>
      </p:sp>
      <p:sp>
        <p:nvSpPr>
          <p:cNvPr id="3" name="Content Placeholder 2">
            <a:extLst>
              <a:ext uri="{FF2B5EF4-FFF2-40B4-BE49-F238E27FC236}">
                <a16:creationId xmlns:a16="http://schemas.microsoft.com/office/drawing/2014/main" id="{A9D91100-1397-D54D-9629-4B5F4400E555}"/>
              </a:ext>
            </a:extLst>
          </p:cNvPr>
          <p:cNvSpPr>
            <a:spLocks noGrp="1"/>
          </p:cNvSpPr>
          <p:nvPr>
            <p:ph idx="1"/>
          </p:nvPr>
        </p:nvSpPr>
        <p:spPr/>
        <p:txBody>
          <a:bodyPr>
            <a:normAutofit fontScale="62500" lnSpcReduction="20000"/>
          </a:bodyPr>
          <a:lstStyle/>
          <a:p>
            <a:r>
              <a:rPr lang="en-US" i="1" dirty="0"/>
              <a:t>Learning</a:t>
            </a:r>
            <a:r>
              <a:rPr lang="en-US" dirty="0"/>
              <a:t> consists in setting model parameters to maximize some measure of fit (or equivalently, minimize some loss)</a:t>
            </a:r>
          </a:p>
          <a:p>
            <a:endParaRPr lang="en-US" dirty="0"/>
          </a:p>
          <a:p>
            <a:r>
              <a:rPr lang="en-US" dirty="0"/>
              <a:t>This sounds easy, but is difficult in practice when working with complex models</a:t>
            </a:r>
          </a:p>
          <a:p>
            <a:endParaRPr lang="en-US" dirty="0"/>
          </a:p>
          <a:p>
            <a:r>
              <a:rPr lang="en-US" dirty="0"/>
              <a:t>Greater model complexity is often, but not always, advantageous</a:t>
            </a:r>
          </a:p>
          <a:p>
            <a:endParaRPr lang="en-US" dirty="0"/>
          </a:p>
          <a:p>
            <a:r>
              <a:rPr lang="en-US" dirty="0"/>
              <a:t>Proper model validation is critical to estimate real-world performance and prevent overfitting</a:t>
            </a:r>
          </a:p>
        </p:txBody>
      </p:sp>
    </p:spTree>
    <p:extLst>
      <p:ext uri="{BB962C8B-B14F-4D97-AF65-F5344CB8AC3E}">
        <p14:creationId xmlns:p14="http://schemas.microsoft.com/office/powerpoint/2010/main" val="351432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968560"/>
            <a:ext cx="5740241" cy="38268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16459" y="2881973"/>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1</a:t>
            </a:r>
          </a:p>
        </p:txBody>
      </p:sp>
      <p:sp>
        <p:nvSpPr>
          <p:cNvPr id="6" name="TextBox 5"/>
          <p:cNvSpPr txBox="1"/>
          <p:nvPr/>
        </p:nvSpPr>
        <p:spPr>
          <a:xfrm>
            <a:off x="1201898" y="3263859"/>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2</a:t>
            </a:r>
          </a:p>
        </p:txBody>
      </p:sp>
      <p:sp>
        <p:nvSpPr>
          <p:cNvPr id="7" name="TextBox 6"/>
          <p:cNvSpPr txBox="1"/>
          <p:nvPr/>
        </p:nvSpPr>
        <p:spPr>
          <a:xfrm>
            <a:off x="1676548" y="2612251"/>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3</a:t>
            </a:r>
          </a:p>
        </p:txBody>
      </p:sp>
      <p:sp>
        <p:nvSpPr>
          <p:cNvPr id="8" name="TextBox 7"/>
          <p:cNvSpPr txBox="1"/>
          <p:nvPr/>
        </p:nvSpPr>
        <p:spPr>
          <a:xfrm>
            <a:off x="2162018" y="2335252"/>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4</a:t>
            </a:r>
          </a:p>
        </p:txBody>
      </p:sp>
      <p:sp>
        <p:nvSpPr>
          <p:cNvPr id="9" name="TextBox 8"/>
          <p:cNvSpPr txBox="1"/>
          <p:nvPr/>
        </p:nvSpPr>
        <p:spPr>
          <a:xfrm>
            <a:off x="2647488" y="2323408"/>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5</a:t>
            </a:r>
          </a:p>
        </p:txBody>
      </p:sp>
      <p:sp>
        <p:nvSpPr>
          <p:cNvPr id="10" name="TextBox 9"/>
          <p:cNvSpPr txBox="1"/>
          <p:nvPr/>
        </p:nvSpPr>
        <p:spPr>
          <a:xfrm>
            <a:off x="3132958" y="2311563"/>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6</a:t>
            </a:r>
          </a:p>
        </p:txBody>
      </p:sp>
      <p:sp>
        <p:nvSpPr>
          <p:cNvPr id="11" name="TextBox 10"/>
          <p:cNvSpPr txBox="1"/>
          <p:nvPr/>
        </p:nvSpPr>
        <p:spPr>
          <a:xfrm>
            <a:off x="3618427" y="2161219"/>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7</a:t>
            </a:r>
          </a:p>
        </p:txBody>
      </p:sp>
      <p:sp>
        <p:nvSpPr>
          <p:cNvPr id="12" name="TextBox 11"/>
          <p:cNvSpPr txBox="1"/>
          <p:nvPr/>
        </p:nvSpPr>
        <p:spPr>
          <a:xfrm>
            <a:off x="4106463" y="1568270"/>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8</a:t>
            </a:r>
          </a:p>
        </p:txBody>
      </p:sp>
      <p:sp>
        <p:nvSpPr>
          <p:cNvPr id="13" name="TextBox 12"/>
          <p:cNvSpPr txBox="1"/>
          <p:nvPr/>
        </p:nvSpPr>
        <p:spPr>
          <a:xfrm>
            <a:off x="4572000" y="1783555"/>
            <a:ext cx="329834"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9</a:t>
            </a:r>
          </a:p>
        </p:txBody>
      </p:sp>
      <p:sp>
        <p:nvSpPr>
          <p:cNvPr id="14" name="TextBox 13"/>
          <p:cNvSpPr txBox="1"/>
          <p:nvPr/>
        </p:nvSpPr>
        <p:spPr>
          <a:xfrm>
            <a:off x="5085948" y="1641280"/>
            <a:ext cx="387542" cy="302840"/>
          </a:xfrm>
          <a:prstGeom prst="rect">
            <a:avLst/>
          </a:prstGeom>
          <a:noFill/>
        </p:spPr>
        <p:txBody>
          <a:bodyPr wrap="none" rtlCol="0">
            <a:spAutoFit/>
          </a:bodyPr>
          <a:lstStyle/>
          <a:p>
            <a:r>
              <a:rPr lang="en-US" sz="1350" b="1" i="1" dirty="0">
                <a:solidFill>
                  <a:schemeClr val="accent2"/>
                </a:solidFill>
              </a:rPr>
              <a:t>𝜀</a:t>
            </a:r>
            <a:r>
              <a:rPr lang="en-US" sz="1350" b="1" i="1" baseline="-25000" dirty="0">
                <a:solidFill>
                  <a:schemeClr val="accent2"/>
                </a:solidFill>
              </a:rPr>
              <a:t>10</a:t>
            </a:r>
          </a:p>
        </p:txBody>
      </p:sp>
      <mc:AlternateContent xmlns:mc="http://schemas.openxmlformats.org/markup-compatibility/2006" xmlns:a14="http://schemas.microsoft.com/office/drawing/2010/main">
        <mc:Choice Requires="a14">
          <p:sp>
            <p:nvSpPr>
              <p:cNvPr id="5" name="TextBox 4"/>
              <p:cNvSpPr txBox="1"/>
              <p:nvPr/>
            </p:nvSpPr>
            <p:spPr>
              <a:xfrm>
                <a:off x="5919802" y="1534393"/>
                <a:ext cx="2568845" cy="2717924"/>
              </a:xfrm>
              <a:prstGeom prst="rect">
                <a:avLst/>
              </a:prstGeom>
              <a:noFill/>
            </p:spPr>
            <p:txBody>
              <a:bodyPr wrap="none" lIns="0" tIns="0" rIns="0" bIns="0" rtlCol="0">
                <a:spAutoFit/>
              </a:bodyPr>
              <a:lstStyle/>
              <a:p>
                <a:pPr algn="ctr"/>
                <a:r>
                  <a:rPr lang="en-US" dirty="0">
                    <a:latin typeface="Cambria Math" panose="02040503050406030204" pitchFamily="18" charset="0"/>
                  </a:rPr>
                  <a:t>Error:</a:t>
                </a:r>
              </a:p>
              <a:p>
                <a:pPr algn="ctr"/>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dirty="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m:oMathPara>
                </a14:m>
                <a:endParaRPr lang="en-US" dirty="0">
                  <a:latin typeface="Cambria Math" panose="02040503050406030204" pitchFamily="18" charset="0"/>
                </a:endParaRPr>
              </a:p>
              <a:p>
                <a:pPr algn="ctr"/>
                <a:endParaRPr lang="en-US" dirty="0">
                  <a:latin typeface="Cambria Math" panose="02040503050406030204" pitchFamily="18" charset="0"/>
                </a:endParaRPr>
              </a:p>
              <a:p>
                <a:pPr algn="ctr"/>
                <a:endParaRPr lang="en-US"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Mean</m:t>
                      </m:r>
                      <m:r>
                        <a:rPr lang="en-US">
                          <a:latin typeface="Cambria Math" panose="02040503050406030204" pitchFamily="18" charset="0"/>
                        </a:rPr>
                        <m:t> </m:t>
                      </m:r>
                      <m:r>
                        <m:rPr>
                          <m:sty m:val="p"/>
                        </m:rPr>
                        <a:rPr lang="en-US">
                          <a:latin typeface="Cambria Math" panose="02040503050406030204" pitchFamily="18" charset="0"/>
                        </a:rPr>
                        <m:t>square</m:t>
                      </m:r>
                      <m:r>
                        <a:rPr lang="en-US">
                          <a:latin typeface="Cambria Math" panose="02040503050406030204" pitchFamily="18" charset="0"/>
                        </a:rPr>
                        <m:t> </m:t>
                      </m:r>
                      <m:r>
                        <m:rPr>
                          <m:sty m:val="p"/>
                        </m:rPr>
                        <a:rPr lang="en-US">
                          <a:latin typeface="Cambria Math" panose="02040503050406030204" pitchFamily="18" charset="0"/>
                        </a:rPr>
                        <m:t>error</m:t>
                      </m:r>
                      <m:r>
                        <a:rPr lang="en-US">
                          <a:latin typeface="Cambria Math" panose="02040503050406030204" pitchFamily="18" charset="0"/>
                        </a:rPr>
                        <m:t> </m:t>
                      </m:r>
                      <m:d>
                        <m:dPr>
                          <m:ctrlPr>
                            <a:rPr lang="en-US" i="1">
                              <a:latin typeface="Cambria Math" panose="02040503050406030204" pitchFamily="18" charset="0"/>
                            </a:rPr>
                          </m:ctrlPr>
                        </m:dPr>
                        <m:e>
                          <m:r>
                            <m:rPr>
                              <m:sty m:val="p"/>
                            </m:rPr>
                            <a:rPr lang="en-US">
                              <a:latin typeface="Cambria Math" panose="02040503050406030204" pitchFamily="18" charset="0"/>
                            </a:rPr>
                            <m:t>MSE</m:t>
                          </m:r>
                        </m:e>
                      </m:d>
                    </m:oMath>
                  </m:oMathPara>
                </a14:m>
                <a:endParaRPr lang="en-US" dirty="0">
                  <a:latin typeface="Cambria Math" panose="02040503050406030204" pitchFamily="18" charset="0"/>
                </a:endParaRPr>
              </a:p>
              <a:p>
                <a:pPr algn="ctr"/>
                <a:endParaRPr lang="pt-BR"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f>
                        <m:fPr>
                          <m:ctrlPr>
                            <a:rPr lang="pt-BR"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den>
                      </m:f>
                      <m:nary>
                        <m:naryPr>
                          <m:chr m:val="∑"/>
                          <m:ctrlPr>
                            <a:rPr lang="pt-BR" i="1">
                              <a:latin typeface="Cambria Math" panose="02040503050406030204" pitchFamily="18" charset="0"/>
                            </a:rPr>
                          </m:ctrlPr>
                        </m:naryPr>
                        <m:sub>
                          <m:r>
                            <m:rPr>
                              <m:brk m:alnAt="23"/>
                            </m:rPr>
                            <a:rPr lang="en-US" i="1">
                              <a:latin typeface="Cambria Math" panose="02040503050406030204" pitchFamily="18" charset="0"/>
                            </a:rPr>
                            <m:t>𝑖</m:t>
                          </m:r>
                          <m:r>
                            <a:rPr lang="pt-BR" i="1">
                              <a:latin typeface="Cambria Math" panose="02040503050406030204" pitchFamily="18" charset="0"/>
                            </a:rPr>
                            <m:t>=</m:t>
                          </m:r>
                          <m:r>
                            <a:rPr lang="en-US" i="1">
                              <a:latin typeface="Cambria Math" panose="02040503050406030204" pitchFamily="18" charset="0"/>
                            </a:rPr>
                            <m:t>1</m:t>
                          </m:r>
                        </m:sub>
                        <m:sup>
                          <m:r>
                            <a:rPr lang="en-US" i="1">
                              <a:latin typeface="Cambria Math" panose="02040503050406030204" pitchFamily="18" charset="0"/>
                            </a:rPr>
                            <m:t>𝑁</m:t>
                          </m:r>
                        </m:sup>
                        <m:e>
                          <m:sSubSup>
                            <m:sSubSupPr>
                              <m:ctrlPr>
                                <a:rPr lang="pt-BR" i="1">
                                  <a:latin typeface="Cambria Math" panose="02040503050406030204" pitchFamily="18" charset="0"/>
                                </a:rPr>
                              </m:ctrlPr>
                            </m:sSubSupPr>
                            <m:e>
                              <m:r>
                                <a:rPr lang="en-US" i="1" dirty="0">
                                  <a:latin typeface="Cambria Math" panose="02040503050406030204" pitchFamily="18" charset="0"/>
                                  <a:ea typeface="Cambria Math" panose="02040503050406030204" pitchFamily="18" charset="0"/>
                                </a:rPr>
                                <m:t>𝜀</m:t>
                              </m:r>
                            </m:e>
                            <m:sub>
                              <m:r>
                                <a:rPr lang="en-US" i="1">
                                  <a:latin typeface="Cambria Math" panose="02040503050406030204" pitchFamily="18" charset="0"/>
                                </a:rPr>
                                <m:t>𝑖</m:t>
                              </m:r>
                            </m:sub>
                            <m:sup>
                              <m:r>
                                <a:rPr lang="en-US" i="1">
                                  <a:latin typeface="Cambria Math" panose="02040503050406030204" pitchFamily="18" charset="0"/>
                                </a:rPr>
                                <m:t>2</m:t>
                              </m:r>
                            </m:sup>
                          </m:sSubSup>
                        </m:e>
                      </m:nary>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919802" y="1534393"/>
                <a:ext cx="2568845" cy="2717924"/>
              </a:xfrm>
              <a:prstGeom prst="rect">
                <a:avLst/>
              </a:prstGeom>
              <a:blipFill>
                <a:blip r:embed="rId4"/>
                <a:stretch>
                  <a:fillRect l="-985" t="-2326" b="-49302"/>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457200" y="209202"/>
            <a:ext cx="8229600" cy="857250"/>
          </a:xfrm>
        </p:spPr>
        <p:txBody>
          <a:bodyPr>
            <a:noAutofit/>
          </a:bodyPr>
          <a:lstStyle/>
          <a:p>
            <a:r>
              <a:rPr lang="en-US" sz="3300" dirty="0"/>
              <a:t>Linear Regression Measure of Fit:</a:t>
            </a:r>
            <a:br>
              <a:rPr lang="en-US" sz="3300" dirty="0"/>
            </a:br>
            <a:r>
              <a:rPr lang="en-US" sz="3300" dirty="0"/>
              <a:t>Mean Squared Error</a:t>
            </a:r>
          </a:p>
        </p:txBody>
      </p:sp>
    </p:spTree>
    <p:extLst>
      <p:ext uri="{BB962C8B-B14F-4D97-AF65-F5344CB8AC3E}">
        <p14:creationId xmlns:p14="http://schemas.microsoft.com/office/powerpoint/2010/main" val="3843632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 y="539838"/>
            <a:ext cx="8572500" cy="4286250"/>
          </a:xfrm>
          <a:prstGeom prst="rect">
            <a:avLst/>
          </a:prstGeom>
        </p:spPr>
      </p:pic>
      <p:sp>
        <p:nvSpPr>
          <p:cNvPr id="3" name="Title 2"/>
          <p:cNvSpPr>
            <a:spLocks noGrp="1"/>
          </p:cNvSpPr>
          <p:nvPr>
            <p:ph type="title"/>
          </p:nvPr>
        </p:nvSpPr>
        <p:spPr>
          <a:xfrm>
            <a:off x="457200" y="46339"/>
            <a:ext cx="8229600" cy="857250"/>
          </a:xfrm>
        </p:spPr>
        <p:txBody>
          <a:bodyPr>
            <a:noAutofit/>
          </a:bodyPr>
          <a:lstStyle/>
          <a:p>
            <a:pPr algn="l"/>
            <a:r>
              <a:rPr lang="en-US" sz="2400" dirty="0"/>
              <a:t>Suppose the slope is known.</a:t>
            </a:r>
            <a:br>
              <a:rPr lang="en-US" sz="2400" dirty="0"/>
            </a:br>
            <a:r>
              <a:rPr lang="en-US" sz="2400" dirty="0"/>
              <a:t>What happens to the MSE as we move the intercept (b</a:t>
            </a:r>
            <a:r>
              <a:rPr lang="en-US" sz="2400" baseline="-25000" dirty="0"/>
              <a:t>0</a:t>
            </a:r>
            <a:r>
              <a:rPr lang="en-US" sz="2400" dirty="0"/>
              <a:t>)?</a:t>
            </a:r>
          </a:p>
        </p:txBody>
      </p:sp>
    </p:spTree>
    <p:extLst>
      <p:ext uri="{BB962C8B-B14F-4D97-AF65-F5344CB8AC3E}">
        <p14:creationId xmlns:p14="http://schemas.microsoft.com/office/powerpoint/2010/main" val="4078389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 y="539838"/>
            <a:ext cx="8572500" cy="4286250"/>
          </a:xfrm>
          <a:prstGeom prst="rect">
            <a:avLst/>
          </a:prstGeom>
        </p:spPr>
      </p:pic>
      <p:sp>
        <p:nvSpPr>
          <p:cNvPr id="3" name="Title 2"/>
          <p:cNvSpPr>
            <a:spLocks noGrp="1"/>
          </p:cNvSpPr>
          <p:nvPr>
            <p:ph type="title"/>
          </p:nvPr>
        </p:nvSpPr>
        <p:spPr>
          <a:xfrm>
            <a:off x="457200" y="46339"/>
            <a:ext cx="8229600" cy="857250"/>
          </a:xfrm>
        </p:spPr>
        <p:txBody>
          <a:bodyPr>
            <a:noAutofit/>
          </a:bodyPr>
          <a:lstStyle/>
          <a:p>
            <a:pPr algn="l"/>
            <a:r>
              <a:rPr lang="en-US" sz="2400" dirty="0"/>
              <a:t>What is the best choice of intercept (b</a:t>
            </a:r>
            <a:r>
              <a:rPr lang="en-US" sz="2400" baseline="-25000" dirty="0"/>
              <a:t>0</a:t>
            </a:r>
            <a:r>
              <a:rPr lang="en-US" sz="2400" dirty="0"/>
              <a:t>) for these data, </a:t>
            </a:r>
            <a:br>
              <a:rPr lang="en-US" sz="2400" dirty="0"/>
            </a:br>
            <a:r>
              <a:rPr lang="en-US" sz="2400" dirty="0"/>
              <a:t>the one that minimizes the mean squared error?</a:t>
            </a:r>
          </a:p>
        </p:txBody>
      </p:sp>
    </p:spTree>
    <p:extLst>
      <p:ext uri="{BB962C8B-B14F-4D97-AF65-F5344CB8AC3E}">
        <p14:creationId xmlns:p14="http://schemas.microsoft.com/office/powerpoint/2010/main" val="396311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3300" dirty="0"/>
              <a:t>Logistic Regression Measure of Fit: </a:t>
            </a:r>
            <a:endParaRPr lang="en-US" sz="1800" dirty="0"/>
          </a:p>
        </p:txBody>
      </p:sp>
      <mc:AlternateContent xmlns:mc="http://schemas.openxmlformats.org/markup-compatibility/2006" xmlns:a14="http://schemas.microsoft.com/office/drawing/2010/main">
        <mc:Choice Requires="a14">
          <p:sp>
            <p:nvSpPr>
              <p:cNvPr id="6" name="TextBox 5"/>
              <p:cNvSpPr txBox="1"/>
              <p:nvPr/>
            </p:nvSpPr>
            <p:spPr>
              <a:xfrm>
                <a:off x="4927299" y="1427017"/>
                <a:ext cx="3158186" cy="1101199"/>
              </a:xfrm>
              <a:prstGeom prst="rect">
                <a:avLst/>
              </a:prstGeom>
              <a:noFill/>
            </p:spPr>
            <p:txBody>
              <a:bodyPr wrap="square" rtlCol="0">
                <a:spAutoFit/>
              </a:bodyPr>
              <a:lstStyle/>
              <a:p>
                <a:r>
                  <a:rPr lang="en-US" sz="1500" dirty="0">
                    <a:latin typeface="Cambria Math" panose="02040503050406030204" pitchFamily="18" charset="0"/>
                  </a:rPr>
                  <a:t>Probability that event </a:t>
                </a:r>
                <a14:m>
                  <m:oMath xmlns:m="http://schemas.openxmlformats.org/officeDocument/2006/math">
                    <m:r>
                      <a:rPr lang="en-US" sz="1500" i="1" dirty="0">
                        <a:latin typeface="Cambria Math" panose="02040503050406030204" pitchFamily="18" charset="0"/>
                      </a:rPr>
                      <m:t>𝑦</m:t>
                    </m:r>
                    <m:r>
                      <a:rPr lang="en-US" sz="1500" i="1" baseline="-25000" dirty="0" err="1">
                        <a:latin typeface="Cambria Math" panose="02040503050406030204" pitchFamily="18" charset="0"/>
                      </a:rPr>
                      <m:t>𝑖</m:t>
                    </m:r>
                  </m:oMath>
                </a14:m>
                <a:r>
                  <a:rPr lang="en-US" sz="1500" dirty="0">
                    <a:latin typeface="Cambria Math" panose="02040503050406030204" pitchFamily="18" charset="0"/>
                  </a:rPr>
                  <a:t> would have occurred if our model were correct:</a:t>
                </a: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sup>
                      </m:sSup>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up>
                      </m:sSup>
                    </m:oMath>
                  </m:oMathPara>
                </a14:m>
                <a:endParaRPr lang="en-US" sz="15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4927299" y="1427017"/>
                <a:ext cx="3158186" cy="1101199"/>
              </a:xfrm>
              <a:prstGeom prst="rect">
                <a:avLst/>
              </a:prstGeom>
              <a:blipFill>
                <a:blip r:embed="rId3"/>
                <a:stretch>
                  <a:fillRect l="-772" t="-1105" r="-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57224" y="698054"/>
                <a:ext cx="7829552" cy="369332"/>
              </a:xfrm>
              <a:prstGeom prst="rect">
                <a:avLst/>
              </a:prstGeom>
            </p:spPr>
            <p:txBody>
              <a:bodyPr wrap="square">
                <a:spAutoFit/>
              </a:bodyPr>
              <a:lstStyle/>
              <a:p>
                <a:pPr algn="ctr"/>
                <a:r>
                  <a:rPr lang="en-US" dirty="0"/>
                  <a:t>Probability that events </a:t>
                </a:r>
                <a14:m>
                  <m:oMath xmlns:m="http://schemas.openxmlformats.org/officeDocument/2006/math">
                    <m:r>
                      <a:rPr lang="en-US" i="1" dirty="0">
                        <a:latin typeface="Cambria Math" panose="02040503050406030204" pitchFamily="18" charset="0"/>
                      </a:rPr>
                      <m:t>𝑦</m:t>
                    </m:r>
                    <m:r>
                      <a:rPr lang="en-US" i="1" baseline="-25000" dirty="0">
                        <a:latin typeface="Cambria Math" panose="02040503050406030204" pitchFamily="18" charset="0"/>
                      </a:rPr>
                      <m:t>1</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𝑁</m:t>
                    </m:r>
                    <m:r>
                      <a:rPr lang="en-US" i="1" dirty="0">
                        <a:latin typeface="Cambria Math" panose="02040503050406030204" pitchFamily="18" charset="0"/>
                      </a:rPr>
                      <m:t> </m:t>
                    </m:r>
                  </m:oMath>
                </a14:m>
                <a:r>
                  <a:rPr lang="en-US" dirty="0"/>
                  <a:t>would have occurred if our model were correct</a:t>
                </a:r>
              </a:p>
            </p:txBody>
          </p:sp>
        </mc:Choice>
        <mc:Fallback xmlns="">
          <p:sp>
            <p:nvSpPr>
              <p:cNvPr id="8" name="Rectangle 7"/>
              <p:cNvSpPr>
                <a:spLocks noRot="1" noChangeAspect="1" noMove="1" noResize="1" noEditPoints="1" noAdjustHandles="1" noChangeArrowheads="1" noChangeShapeType="1" noTextEdit="1"/>
              </p:cNvSpPr>
              <p:nvPr/>
            </p:nvSpPr>
            <p:spPr>
              <a:xfrm>
                <a:off x="657224" y="698054"/>
                <a:ext cx="7829552" cy="369332"/>
              </a:xfrm>
              <a:prstGeom prst="rect">
                <a:avLst/>
              </a:prstGeom>
              <a:blipFill>
                <a:blip r:embed="rId4"/>
                <a:stretch>
                  <a:fillRect t="-10000" b="-26667"/>
                </a:stretch>
              </a:blipFill>
            </p:spPr>
            <p:txBody>
              <a:bodyPr/>
              <a:lstStyle/>
              <a:p>
                <a:r>
                  <a:rPr lang="en-US">
                    <a:noFill/>
                  </a:rPr>
                  <a:t> </a:t>
                </a:r>
              </a:p>
            </p:txBody>
          </p:sp>
        </mc:Fallback>
      </mc:AlternateContent>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038" y="2208363"/>
            <a:ext cx="3553373" cy="2554207"/>
          </a:xfrm>
          <a:prstGeom prst="rect">
            <a:avLst/>
          </a:prstGeom>
        </p:spPr>
      </p:pic>
    </p:spTree>
    <p:extLst>
      <p:ext uri="{BB962C8B-B14F-4D97-AF65-F5344CB8AC3E}">
        <p14:creationId xmlns:p14="http://schemas.microsoft.com/office/powerpoint/2010/main" val="4060210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3300" dirty="0"/>
              <a:t>Logistic Regression Measure of Fit: </a:t>
            </a:r>
            <a:endParaRPr lang="en-US" sz="1800" dirty="0"/>
          </a:p>
        </p:txBody>
      </p:sp>
      <mc:AlternateContent xmlns:mc="http://schemas.openxmlformats.org/markup-compatibility/2006" xmlns:a14="http://schemas.microsoft.com/office/drawing/2010/main">
        <mc:Choice Requires="a14">
          <p:sp>
            <p:nvSpPr>
              <p:cNvPr id="6" name="TextBox 5"/>
              <p:cNvSpPr txBox="1"/>
              <p:nvPr/>
            </p:nvSpPr>
            <p:spPr>
              <a:xfrm>
                <a:off x="4927299" y="1427017"/>
                <a:ext cx="3158186" cy="1101199"/>
              </a:xfrm>
              <a:prstGeom prst="rect">
                <a:avLst/>
              </a:prstGeom>
              <a:noFill/>
            </p:spPr>
            <p:txBody>
              <a:bodyPr wrap="square" rtlCol="0">
                <a:spAutoFit/>
              </a:bodyPr>
              <a:lstStyle/>
              <a:p>
                <a:r>
                  <a:rPr lang="en-US" sz="1500" dirty="0">
                    <a:latin typeface="Cambria Math" panose="02040503050406030204" pitchFamily="18" charset="0"/>
                  </a:rPr>
                  <a:t>Probability that event </a:t>
                </a:r>
                <a14:m>
                  <m:oMath xmlns:m="http://schemas.openxmlformats.org/officeDocument/2006/math">
                    <m:r>
                      <a:rPr lang="en-US" sz="1500" i="1" dirty="0">
                        <a:latin typeface="Cambria Math" panose="02040503050406030204" pitchFamily="18" charset="0"/>
                      </a:rPr>
                      <m:t>𝑦</m:t>
                    </m:r>
                    <m:r>
                      <a:rPr lang="en-US" sz="1500" i="1" baseline="-25000" dirty="0" err="1">
                        <a:latin typeface="Cambria Math" panose="02040503050406030204" pitchFamily="18" charset="0"/>
                      </a:rPr>
                      <m:t>𝑖</m:t>
                    </m:r>
                  </m:oMath>
                </a14:m>
                <a:r>
                  <a:rPr lang="en-US" sz="1500" dirty="0">
                    <a:latin typeface="Cambria Math" panose="02040503050406030204" pitchFamily="18" charset="0"/>
                  </a:rPr>
                  <a:t> would have occurred if our model were correct:</a:t>
                </a: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sup>
                      </m:sSup>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up>
                      </m:sSup>
                    </m:oMath>
                  </m:oMathPara>
                </a14:m>
                <a:endParaRPr lang="en-US" sz="15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4927299" y="1427017"/>
                <a:ext cx="3158186" cy="1101199"/>
              </a:xfrm>
              <a:prstGeom prst="rect">
                <a:avLst/>
              </a:prstGeom>
              <a:blipFill>
                <a:blip r:embed="rId3"/>
                <a:stretch>
                  <a:fillRect l="-772" t="-1105" r="-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57224" y="698054"/>
                <a:ext cx="7829552" cy="369332"/>
              </a:xfrm>
              <a:prstGeom prst="rect">
                <a:avLst/>
              </a:prstGeom>
            </p:spPr>
            <p:txBody>
              <a:bodyPr wrap="square">
                <a:spAutoFit/>
              </a:bodyPr>
              <a:lstStyle/>
              <a:p>
                <a:pPr algn="ctr"/>
                <a:r>
                  <a:rPr lang="en-US" dirty="0"/>
                  <a:t>Probability that events </a:t>
                </a:r>
                <a14:m>
                  <m:oMath xmlns:m="http://schemas.openxmlformats.org/officeDocument/2006/math">
                    <m:r>
                      <a:rPr lang="en-US" i="1" dirty="0">
                        <a:latin typeface="Cambria Math" panose="02040503050406030204" pitchFamily="18" charset="0"/>
                      </a:rPr>
                      <m:t>𝑦</m:t>
                    </m:r>
                    <m:r>
                      <a:rPr lang="en-US" i="1" baseline="-25000" dirty="0">
                        <a:latin typeface="Cambria Math" panose="02040503050406030204" pitchFamily="18" charset="0"/>
                      </a:rPr>
                      <m:t>1</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𝑁</m:t>
                    </m:r>
                    <m:r>
                      <a:rPr lang="en-US" i="1" dirty="0">
                        <a:latin typeface="Cambria Math" panose="02040503050406030204" pitchFamily="18" charset="0"/>
                      </a:rPr>
                      <m:t> </m:t>
                    </m:r>
                  </m:oMath>
                </a14:m>
                <a:r>
                  <a:rPr lang="en-US" dirty="0"/>
                  <a:t>would have occurred if our model were correct</a:t>
                </a:r>
              </a:p>
            </p:txBody>
          </p:sp>
        </mc:Choice>
        <mc:Fallback xmlns="">
          <p:sp>
            <p:nvSpPr>
              <p:cNvPr id="8" name="Rectangle 7"/>
              <p:cNvSpPr>
                <a:spLocks noRot="1" noChangeAspect="1" noMove="1" noResize="1" noEditPoints="1" noAdjustHandles="1" noChangeArrowheads="1" noChangeShapeType="1" noTextEdit="1"/>
              </p:cNvSpPr>
              <p:nvPr/>
            </p:nvSpPr>
            <p:spPr>
              <a:xfrm>
                <a:off x="657224" y="698054"/>
                <a:ext cx="7829552" cy="369332"/>
              </a:xfrm>
              <a:prstGeom prst="rect">
                <a:avLst/>
              </a:prstGeom>
              <a:blipFill>
                <a:blip r:embed="rId4"/>
                <a:stretch>
                  <a:fillRect t="-10000" b="-26667"/>
                </a:stretch>
              </a:blipFill>
            </p:spPr>
            <p:txBody>
              <a:bodyPr/>
              <a:lstStyle/>
              <a:p>
                <a:r>
                  <a:rPr lang="en-US">
                    <a:noFill/>
                  </a:rPr>
                  <a:t> </a:t>
                </a:r>
              </a:p>
            </p:txBody>
          </p:sp>
        </mc:Fallback>
      </mc:AlternateContent>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038" y="2208363"/>
            <a:ext cx="3553373" cy="2554207"/>
          </a:xfrm>
          <a:prstGeom prst="rect">
            <a:avLst/>
          </a:prstGeom>
        </p:spPr>
      </p:pic>
      <mc:AlternateContent xmlns:mc="http://schemas.openxmlformats.org/markup-compatibility/2006" xmlns:a14="http://schemas.microsoft.com/office/drawing/2010/main">
        <mc:Choice Requires="a14">
          <p:sp>
            <p:nvSpPr>
              <p:cNvPr id="7" name="TextBox 6"/>
              <p:cNvSpPr txBox="1"/>
              <p:nvPr/>
            </p:nvSpPr>
            <p:spPr>
              <a:xfrm>
                <a:off x="6176583" y="3044771"/>
                <a:ext cx="1147878" cy="4634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smtClean="0">
                              <a:solidFill>
                                <a:schemeClr val="accent2"/>
                              </a:solidFill>
                              <a:latin typeface="Cambria Math" panose="02040503050406030204" pitchFamily="18" charset="0"/>
                            </a:rPr>
                          </m:ctrlPr>
                        </m:dPr>
                        <m:e>
                          <m:eqArr>
                            <m:eqArrPr>
                              <m:ctrlPr>
                                <a:rPr lang="en-US" sz="1350" i="1">
                                  <a:solidFill>
                                    <a:schemeClr val="accent2"/>
                                  </a:solidFill>
                                  <a:latin typeface="Cambria Math" panose="02040503050406030204" pitchFamily="18" charset="0"/>
                                </a:rPr>
                              </m:ctrlPr>
                            </m:eqArrPr>
                            <m:e>
                              <m:r>
                                <a:rPr lang="en-US" sz="1350" i="1">
                                  <a:solidFill>
                                    <a:schemeClr val="accent2"/>
                                  </a:solidFill>
                                  <a:latin typeface="Cambria Math" panose="02040503050406030204" pitchFamily="18" charset="0"/>
                                </a:rPr>
                                <m:t>𝑝</m:t>
                              </m:r>
                              <m:r>
                                <a:rPr lang="en-US" sz="1350" i="1" baseline="-25000">
                                  <a:solidFill>
                                    <a:schemeClr val="accent2"/>
                                  </a:solidFill>
                                  <a:latin typeface="Cambria Math" panose="02040503050406030204" pitchFamily="18" charset="0"/>
                                </a:rPr>
                                <m:t>𝑖</m:t>
                              </m:r>
                              <m:r>
                                <a:rPr lang="en-US" sz="1350" i="1">
                                  <a:solidFill>
                                    <a:schemeClr val="accent2"/>
                                  </a:solidFill>
                                  <a:latin typeface="Cambria Math" panose="02040503050406030204" pitchFamily="18" charset="0"/>
                                </a:rPr>
                                <m:t>,  </m:t>
                              </m:r>
                              <m:sSub>
                                <m:sSubPr>
                                  <m:ctrlPr>
                                    <a:rPr lang="en-US" sz="1350" b="0" i="1" smtClean="0">
                                      <a:solidFill>
                                        <a:schemeClr val="accent2"/>
                                      </a:solidFill>
                                      <a:latin typeface="Cambria Math" panose="02040503050406030204" pitchFamily="18" charset="0"/>
                                    </a:rPr>
                                  </m:ctrlPr>
                                </m:sSubPr>
                                <m:e>
                                  <m:r>
                                    <a:rPr lang="en-US" sz="1350" b="0" i="1" smtClean="0">
                                      <a:solidFill>
                                        <a:schemeClr val="accent2"/>
                                      </a:solidFill>
                                      <a:latin typeface="Cambria Math" panose="02040503050406030204" pitchFamily="18" charset="0"/>
                                    </a:rPr>
                                    <m:t>𝑦</m:t>
                                  </m:r>
                                </m:e>
                                <m:sub>
                                  <m:r>
                                    <a:rPr lang="en-US" sz="1350" b="0" i="1" smtClean="0">
                                      <a:solidFill>
                                        <a:schemeClr val="accent2"/>
                                      </a:solidFill>
                                      <a:latin typeface="Cambria Math" panose="02040503050406030204" pitchFamily="18" charset="0"/>
                                    </a:rPr>
                                    <m:t>𝑖</m:t>
                                  </m:r>
                                </m:sub>
                              </m:sSub>
                              <m:r>
                                <a:rPr lang="en-US" sz="1350" i="1">
                                  <a:solidFill>
                                    <a:schemeClr val="accent2"/>
                                  </a:solidFill>
                                  <a:latin typeface="Cambria Math" panose="02040503050406030204" pitchFamily="18" charset="0"/>
                                </a:rPr>
                                <m:t>=1</m:t>
                              </m:r>
                            </m:e>
                            <m:e>
                              <m:r>
                                <a:rPr lang="en-US" sz="1350" i="1">
                                  <a:solidFill>
                                    <a:schemeClr val="accent2"/>
                                  </a:solidFill>
                                  <a:latin typeface="Cambria Math" panose="02040503050406030204" pitchFamily="18" charset="0"/>
                                </a:rPr>
                                <m:t>1,  </m:t>
                              </m:r>
                              <m:sSub>
                                <m:sSubPr>
                                  <m:ctrlPr>
                                    <a:rPr lang="en-US" sz="1350" b="0" i="1" smtClean="0">
                                      <a:solidFill>
                                        <a:schemeClr val="accent2"/>
                                      </a:solidFill>
                                      <a:latin typeface="Cambria Math" panose="02040503050406030204" pitchFamily="18" charset="0"/>
                                    </a:rPr>
                                  </m:ctrlPr>
                                </m:sSubPr>
                                <m:e>
                                  <m:r>
                                    <a:rPr lang="en-US" sz="1350" b="0" i="1" smtClean="0">
                                      <a:solidFill>
                                        <a:schemeClr val="accent2"/>
                                      </a:solidFill>
                                      <a:latin typeface="Cambria Math" panose="02040503050406030204" pitchFamily="18" charset="0"/>
                                    </a:rPr>
                                    <m:t>𝑦</m:t>
                                  </m:r>
                                </m:e>
                                <m:sub>
                                  <m:r>
                                    <a:rPr lang="en-US" sz="1350" b="0" i="1" smtClean="0">
                                      <a:solidFill>
                                        <a:schemeClr val="accent2"/>
                                      </a:solidFill>
                                      <a:latin typeface="Cambria Math" panose="02040503050406030204" pitchFamily="18" charset="0"/>
                                    </a:rPr>
                                    <m:t>𝑖</m:t>
                                  </m:r>
                                </m:sub>
                              </m:sSub>
                              <m:r>
                                <a:rPr lang="en-US" sz="1350" i="1">
                                  <a:solidFill>
                                    <a:schemeClr val="accent2"/>
                                  </a:solidFill>
                                  <a:latin typeface="Cambria Math" panose="02040503050406030204" pitchFamily="18" charset="0"/>
                                </a:rPr>
                                <m:t>=0</m:t>
                              </m:r>
                            </m:e>
                          </m:eqArr>
                        </m:e>
                      </m:d>
                    </m:oMath>
                  </m:oMathPara>
                </a14:m>
                <a:endParaRPr lang="en-US" sz="1350" dirty="0">
                  <a:solidFill>
                    <a:schemeClr val="accent2"/>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176583" y="3044771"/>
                <a:ext cx="1147878" cy="463460"/>
              </a:xfrm>
              <a:prstGeom prst="rect">
                <a:avLst/>
              </a:prstGeom>
              <a:blipFill>
                <a:blip r:embed="rId6"/>
                <a:stretch>
                  <a:fillRect l="-71739" t="-241667" r="-1087" b="-338889"/>
                </a:stretch>
              </a:blipFill>
            </p:spPr>
            <p:txBody>
              <a:bodyPr/>
              <a:lstStyle/>
              <a:p>
                <a:r>
                  <a:rPr lang="en-US">
                    <a:noFill/>
                  </a:rPr>
                  <a:t> </a:t>
                </a:r>
              </a:p>
            </p:txBody>
          </p:sp>
        </mc:Fallback>
      </mc:AlternateContent>
      <p:sp>
        <p:nvSpPr>
          <p:cNvPr id="9" name="Left Brace 8"/>
          <p:cNvSpPr/>
          <p:nvPr/>
        </p:nvSpPr>
        <p:spPr>
          <a:xfrm rot="16200000">
            <a:off x="5666618" y="2331400"/>
            <a:ext cx="304155" cy="715777"/>
          </a:xfrm>
          <a:prstGeom prst="leftBrace">
            <a:avLst>
              <a:gd name="adj1" fmla="val 35034"/>
              <a:gd name="adj2" fmla="val 50000"/>
            </a:avLst>
          </a:prstGeom>
        </p:spPr>
        <p:style>
          <a:lnRef idx="2">
            <a:schemeClr val="accent2"/>
          </a:lnRef>
          <a:fillRef idx="0">
            <a:schemeClr val="accent2"/>
          </a:fillRef>
          <a:effectRef idx="1">
            <a:schemeClr val="accent2"/>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accent2"/>
              </a:solidFill>
            </a:endParaRPr>
          </a:p>
        </p:txBody>
      </p:sp>
      <p:cxnSp>
        <p:nvCxnSpPr>
          <p:cNvPr id="10" name="Elbow Connector 9"/>
          <p:cNvCxnSpPr>
            <a:stCxn id="9" idx="1"/>
            <a:endCxn id="7" idx="1"/>
          </p:cNvCxnSpPr>
          <p:nvPr/>
        </p:nvCxnSpPr>
        <p:spPr>
          <a:xfrm rot="16200000" flipH="1">
            <a:off x="5780072" y="2879989"/>
            <a:ext cx="435135" cy="357887"/>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632237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0538"/>
            <a:ext cx="9144000" cy="557903"/>
          </a:xfrm>
        </p:spPr>
        <p:txBody>
          <a:bodyPr>
            <a:noAutofit/>
          </a:bodyPr>
          <a:lstStyle/>
          <a:p>
            <a:pPr>
              <a:spcAft>
                <a:spcPts val="900"/>
              </a:spcAft>
            </a:pPr>
            <a:r>
              <a:rPr lang="en-US" sz="3300" dirty="0"/>
              <a:t>Logistic Regression Measure of Fit: </a:t>
            </a:r>
            <a:endParaRPr lang="en-US" sz="1800" dirty="0"/>
          </a:p>
        </p:txBody>
      </p:sp>
      <mc:AlternateContent xmlns:mc="http://schemas.openxmlformats.org/markup-compatibility/2006" xmlns:a14="http://schemas.microsoft.com/office/drawing/2010/main">
        <mc:Choice Requires="a14">
          <p:sp>
            <p:nvSpPr>
              <p:cNvPr id="6" name="TextBox 5"/>
              <p:cNvSpPr txBox="1"/>
              <p:nvPr/>
            </p:nvSpPr>
            <p:spPr>
              <a:xfrm>
                <a:off x="4927299" y="1427017"/>
                <a:ext cx="3158186" cy="1101199"/>
              </a:xfrm>
              <a:prstGeom prst="rect">
                <a:avLst/>
              </a:prstGeom>
              <a:noFill/>
            </p:spPr>
            <p:txBody>
              <a:bodyPr wrap="square" rtlCol="0">
                <a:spAutoFit/>
              </a:bodyPr>
              <a:lstStyle/>
              <a:p>
                <a:r>
                  <a:rPr lang="en-US" sz="1500" dirty="0">
                    <a:latin typeface="Cambria Math" panose="02040503050406030204" pitchFamily="18" charset="0"/>
                  </a:rPr>
                  <a:t>Probability that event </a:t>
                </a:r>
                <a14:m>
                  <m:oMath xmlns:m="http://schemas.openxmlformats.org/officeDocument/2006/math">
                    <m:r>
                      <a:rPr lang="en-US" sz="1500" i="1" dirty="0">
                        <a:latin typeface="Cambria Math" panose="02040503050406030204" pitchFamily="18" charset="0"/>
                      </a:rPr>
                      <m:t>𝑦</m:t>
                    </m:r>
                    <m:r>
                      <a:rPr lang="en-US" sz="1500" i="1" baseline="-25000" dirty="0" err="1">
                        <a:latin typeface="Cambria Math" panose="02040503050406030204" pitchFamily="18" charset="0"/>
                      </a:rPr>
                      <m:t>𝑖</m:t>
                    </m:r>
                  </m:oMath>
                </a14:m>
                <a:r>
                  <a:rPr lang="en-US" sz="1500" dirty="0">
                    <a:latin typeface="Cambria Math" panose="02040503050406030204" pitchFamily="18" charset="0"/>
                  </a:rPr>
                  <a:t> would have occurred if our model were correct:</a:t>
                </a:r>
              </a:p>
              <a:p>
                <a:endParaRPr lang="en-US" sz="15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sup>
                      </m:sSup>
                      <m:sSup>
                        <m:sSupPr>
                          <m:ctrlPr>
                            <a:rPr lang="en-US" sz="1500" i="1">
                              <a:latin typeface="Cambria Math" panose="02040503050406030204" pitchFamily="18" charset="0"/>
                            </a:rPr>
                          </m:ctrlPr>
                        </m:sSupPr>
                        <m:e>
                          <m:d>
                            <m:dPr>
                              <m:ctrlPr>
                                <a:rPr lang="en-US" sz="1500" i="1">
                                  <a:latin typeface="Cambria Math" panose="02040503050406030204" pitchFamily="18" charset="0"/>
                                </a:rPr>
                              </m:ctrlPr>
                            </m:dPr>
                            <m:e>
                              <m:r>
                                <a:rPr lang="en-US" sz="1500" i="1">
                                  <a:latin typeface="Cambria Math" panose="02040503050406030204" pitchFamily="18" charset="0"/>
                                </a:rPr>
                                <m:t>1−</m:t>
                              </m:r>
                              <m:r>
                                <a:rPr lang="en-US" sz="1500" i="1">
                                  <a:latin typeface="Cambria Math" panose="02040503050406030204" pitchFamily="18" charset="0"/>
                                </a:rPr>
                                <m:t>𝜎</m:t>
                              </m:r>
                              <m:d>
                                <m:dPr>
                                  <m:ctrlPr>
                                    <a:rPr lang="en-US" sz="1500" i="1">
                                      <a:latin typeface="Cambria Math" panose="02040503050406030204" pitchFamily="18" charset="0"/>
                                    </a:rPr>
                                  </m:ctrlPr>
                                </m:dPr>
                                <m:e>
                                  <m:r>
                                    <a:rPr lang="en-US" sz="1500" i="1">
                                      <a:latin typeface="Cambria Math" panose="02040503050406030204" pitchFamily="18" charset="0"/>
                                    </a:rPr>
                                    <m:t>𝑧</m:t>
                                  </m:r>
                                  <m:r>
                                    <a:rPr lang="en-US" sz="1500" i="1" baseline="-25000">
                                      <a:latin typeface="Cambria Math" panose="02040503050406030204" pitchFamily="18" charset="0"/>
                                    </a:rPr>
                                    <m:t>𝑖</m:t>
                                  </m:r>
                                </m:e>
                              </m:d>
                            </m:e>
                          </m:d>
                        </m:e>
                        <m:sup>
                          <m:r>
                            <a:rPr lang="en-US" sz="1500" i="1">
                              <a:latin typeface="Cambria Math" panose="02040503050406030204" pitchFamily="18" charset="0"/>
                            </a:rPr>
                            <m:t>(1−</m:t>
                          </m:r>
                          <m:sSub>
                            <m:sSubPr>
                              <m:ctrlPr>
                                <a:rPr lang="en-US" sz="1500" i="1">
                                  <a:latin typeface="Cambria Math" panose="02040503050406030204" pitchFamily="18" charset="0"/>
                                </a:rPr>
                              </m:ctrlPr>
                            </m:sSubPr>
                            <m:e>
                              <m:r>
                                <a:rPr lang="en-US" sz="1500" i="1">
                                  <a:latin typeface="Cambria Math" panose="02040503050406030204" pitchFamily="18" charset="0"/>
                                </a:rPr>
                                <m:t>𝑦</m:t>
                              </m:r>
                            </m:e>
                            <m:sub>
                              <m:r>
                                <a:rPr lang="en-US" sz="1500" i="1">
                                  <a:latin typeface="Cambria Math" panose="02040503050406030204" pitchFamily="18" charset="0"/>
                                </a:rPr>
                                <m:t>𝑖</m:t>
                              </m:r>
                            </m:sub>
                          </m:sSub>
                          <m:r>
                            <a:rPr lang="en-US" sz="1500" i="1">
                              <a:latin typeface="Cambria Math" panose="02040503050406030204" pitchFamily="18" charset="0"/>
                            </a:rPr>
                            <m:t>)</m:t>
                          </m:r>
                        </m:sup>
                      </m:sSup>
                    </m:oMath>
                  </m:oMathPara>
                </a14:m>
                <a:endParaRPr lang="en-US" sz="1500" baseline="-25000" dirty="0"/>
              </a:p>
            </p:txBody>
          </p:sp>
        </mc:Choice>
        <mc:Fallback xmlns="">
          <p:sp>
            <p:nvSpPr>
              <p:cNvPr id="6" name="TextBox 5"/>
              <p:cNvSpPr txBox="1">
                <a:spLocks noRot="1" noChangeAspect="1" noMove="1" noResize="1" noEditPoints="1" noAdjustHandles="1" noChangeArrowheads="1" noChangeShapeType="1" noTextEdit="1"/>
              </p:cNvSpPr>
              <p:nvPr/>
            </p:nvSpPr>
            <p:spPr>
              <a:xfrm>
                <a:off x="4927299" y="1427017"/>
                <a:ext cx="3158186" cy="1101199"/>
              </a:xfrm>
              <a:prstGeom prst="rect">
                <a:avLst/>
              </a:prstGeom>
              <a:blipFill>
                <a:blip r:embed="rId3"/>
                <a:stretch>
                  <a:fillRect l="-772" t="-1105" r="-7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657224" y="698054"/>
                <a:ext cx="7829552" cy="369332"/>
              </a:xfrm>
              <a:prstGeom prst="rect">
                <a:avLst/>
              </a:prstGeom>
            </p:spPr>
            <p:txBody>
              <a:bodyPr wrap="square">
                <a:spAutoFit/>
              </a:bodyPr>
              <a:lstStyle/>
              <a:p>
                <a:pPr algn="ctr"/>
                <a:r>
                  <a:rPr lang="en-US" dirty="0"/>
                  <a:t>Probability that events </a:t>
                </a:r>
                <a14:m>
                  <m:oMath xmlns:m="http://schemas.openxmlformats.org/officeDocument/2006/math">
                    <m:r>
                      <a:rPr lang="en-US" i="1" dirty="0">
                        <a:latin typeface="Cambria Math" panose="02040503050406030204" pitchFamily="18" charset="0"/>
                      </a:rPr>
                      <m:t>𝑦</m:t>
                    </m:r>
                    <m:r>
                      <a:rPr lang="en-US" i="1" baseline="-25000" dirty="0">
                        <a:latin typeface="Cambria Math" panose="02040503050406030204" pitchFamily="18" charset="0"/>
                      </a:rPr>
                      <m:t>1</m:t>
                    </m:r>
                    <m:r>
                      <a:rPr lang="en-US" i="1" dirty="0">
                        <a:latin typeface="Cambria Math" panose="02040503050406030204" pitchFamily="18" charset="0"/>
                      </a:rPr>
                      <m:t>,…,</m:t>
                    </m:r>
                    <m:r>
                      <a:rPr lang="en-US" i="1" dirty="0" err="1">
                        <a:latin typeface="Cambria Math" panose="02040503050406030204" pitchFamily="18" charset="0"/>
                      </a:rPr>
                      <m:t>𝑦</m:t>
                    </m:r>
                    <m:r>
                      <a:rPr lang="en-US" i="1" baseline="-25000" dirty="0" err="1">
                        <a:latin typeface="Cambria Math" panose="02040503050406030204" pitchFamily="18" charset="0"/>
                      </a:rPr>
                      <m:t>𝑁</m:t>
                    </m:r>
                    <m:r>
                      <a:rPr lang="en-US" i="1" dirty="0">
                        <a:latin typeface="Cambria Math" panose="02040503050406030204" pitchFamily="18" charset="0"/>
                      </a:rPr>
                      <m:t> </m:t>
                    </m:r>
                  </m:oMath>
                </a14:m>
                <a:r>
                  <a:rPr lang="en-US" dirty="0"/>
                  <a:t>would have occurred if our model were correct</a:t>
                </a:r>
              </a:p>
            </p:txBody>
          </p:sp>
        </mc:Choice>
        <mc:Fallback xmlns="">
          <p:sp>
            <p:nvSpPr>
              <p:cNvPr id="8" name="Rectangle 7"/>
              <p:cNvSpPr>
                <a:spLocks noRot="1" noChangeAspect="1" noMove="1" noResize="1" noEditPoints="1" noAdjustHandles="1" noChangeArrowheads="1" noChangeShapeType="1" noTextEdit="1"/>
              </p:cNvSpPr>
              <p:nvPr/>
            </p:nvSpPr>
            <p:spPr>
              <a:xfrm>
                <a:off x="657224" y="698054"/>
                <a:ext cx="7829552" cy="369332"/>
              </a:xfrm>
              <a:prstGeom prst="rect">
                <a:avLst/>
              </a:prstGeom>
              <a:blipFill>
                <a:blip r:embed="rId4"/>
                <a:stretch>
                  <a:fillRect t="-10000" b="-26667"/>
                </a:stretch>
              </a:blipFill>
            </p:spPr>
            <p:txBody>
              <a:bodyPr/>
              <a:lstStyle/>
              <a:p>
                <a:r>
                  <a:rPr lang="en-US">
                    <a:noFill/>
                  </a:rPr>
                  <a:t> </a:t>
                </a:r>
              </a:p>
            </p:txBody>
          </p:sp>
        </mc:Fallback>
      </mc:AlternateContent>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82038" y="2208363"/>
            <a:ext cx="3553373" cy="2554207"/>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7178860" y="3132652"/>
                <a:ext cx="1503004" cy="4634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smtClean="0">
                              <a:solidFill>
                                <a:schemeClr val="accent2"/>
                              </a:solidFill>
                              <a:latin typeface="Cambria Math" panose="02040503050406030204" pitchFamily="18" charset="0"/>
                            </a:rPr>
                          </m:ctrlPr>
                        </m:dPr>
                        <m:e>
                          <m:eqArr>
                            <m:eqArrPr>
                              <m:ctrlPr>
                                <a:rPr lang="en-US" sz="1350" i="1">
                                  <a:solidFill>
                                    <a:schemeClr val="accent2"/>
                                  </a:solidFill>
                                  <a:latin typeface="Cambria Math" panose="02040503050406030204" pitchFamily="18" charset="0"/>
                                </a:rPr>
                              </m:ctrlPr>
                            </m:eqArrPr>
                            <m:e>
                              <m:r>
                                <a:rPr lang="en-US" sz="1350" i="1">
                                  <a:solidFill>
                                    <a:schemeClr val="accent2"/>
                                  </a:solidFill>
                                  <a:latin typeface="Cambria Math" panose="02040503050406030204" pitchFamily="18" charset="0"/>
                                </a:rPr>
                                <m:t>1,  </m:t>
                              </m:r>
                              <m:sSub>
                                <m:sSubPr>
                                  <m:ctrlPr>
                                    <a:rPr lang="en-US" sz="1350" b="0" i="1" smtClean="0">
                                      <a:solidFill>
                                        <a:schemeClr val="accent2"/>
                                      </a:solidFill>
                                      <a:latin typeface="Cambria Math" panose="02040503050406030204" pitchFamily="18" charset="0"/>
                                    </a:rPr>
                                  </m:ctrlPr>
                                </m:sSubPr>
                                <m:e>
                                  <m:r>
                                    <a:rPr lang="en-US" sz="1350" b="0" i="1" smtClean="0">
                                      <a:solidFill>
                                        <a:schemeClr val="accent2"/>
                                      </a:solidFill>
                                      <a:latin typeface="Cambria Math" panose="02040503050406030204" pitchFamily="18" charset="0"/>
                                    </a:rPr>
                                    <m:t>𝑦</m:t>
                                  </m:r>
                                </m:e>
                                <m:sub>
                                  <m:r>
                                    <a:rPr lang="en-US" sz="1350" b="0" i="1" smtClean="0">
                                      <a:solidFill>
                                        <a:schemeClr val="accent2"/>
                                      </a:solidFill>
                                      <a:latin typeface="Cambria Math" panose="02040503050406030204" pitchFamily="18" charset="0"/>
                                    </a:rPr>
                                    <m:t>𝑖</m:t>
                                  </m:r>
                                </m:sub>
                              </m:sSub>
                              <m:r>
                                <a:rPr lang="en-US" sz="1350" i="1">
                                  <a:solidFill>
                                    <a:schemeClr val="accent2"/>
                                  </a:solidFill>
                                  <a:latin typeface="Cambria Math" panose="02040503050406030204" pitchFamily="18" charset="0"/>
                                </a:rPr>
                                <m:t>=1</m:t>
                              </m:r>
                            </m:e>
                            <m:e>
                              <m:r>
                                <a:rPr lang="en-US" sz="1350" i="1">
                                  <a:solidFill>
                                    <a:schemeClr val="accent2"/>
                                  </a:solidFill>
                                  <a:latin typeface="Cambria Math" panose="02040503050406030204" pitchFamily="18" charset="0"/>
                                </a:rPr>
                                <m:t>1−</m:t>
                              </m:r>
                              <m:sSub>
                                <m:sSubPr>
                                  <m:ctrlPr>
                                    <a:rPr lang="en-US" sz="1350" b="0" i="1" smtClean="0">
                                      <a:solidFill>
                                        <a:schemeClr val="accent2"/>
                                      </a:solidFill>
                                      <a:latin typeface="Cambria Math" panose="02040503050406030204" pitchFamily="18" charset="0"/>
                                    </a:rPr>
                                  </m:ctrlPr>
                                </m:sSubPr>
                                <m:e>
                                  <m:r>
                                    <a:rPr lang="en-US" sz="1350" i="1">
                                      <a:solidFill>
                                        <a:schemeClr val="accent2"/>
                                      </a:solidFill>
                                      <a:latin typeface="Cambria Math" panose="02040503050406030204" pitchFamily="18" charset="0"/>
                                    </a:rPr>
                                    <m:t>𝑝</m:t>
                                  </m:r>
                                </m:e>
                                <m:sub>
                                  <m:r>
                                    <a:rPr lang="en-US" sz="1350" b="0" i="1" smtClean="0">
                                      <a:solidFill>
                                        <a:schemeClr val="accent2"/>
                                      </a:solidFill>
                                      <a:latin typeface="Cambria Math" panose="02040503050406030204" pitchFamily="18" charset="0"/>
                                    </a:rPr>
                                    <m:t>𝑖</m:t>
                                  </m:r>
                                </m:sub>
                              </m:sSub>
                              <m:r>
                                <a:rPr lang="en-US" sz="1350" b="0" i="1" smtClean="0">
                                  <a:solidFill>
                                    <a:schemeClr val="accent2"/>
                                  </a:solidFill>
                                  <a:latin typeface="Cambria Math" panose="02040503050406030204" pitchFamily="18" charset="0"/>
                                </a:rPr>
                                <m:t>, </m:t>
                              </m:r>
                              <m:r>
                                <a:rPr lang="en-US" sz="1350" i="1">
                                  <a:solidFill>
                                    <a:schemeClr val="accent2"/>
                                  </a:solidFill>
                                  <a:latin typeface="Cambria Math" panose="02040503050406030204" pitchFamily="18" charset="0"/>
                                </a:rPr>
                                <m:t> </m:t>
                              </m:r>
                              <m:sSub>
                                <m:sSubPr>
                                  <m:ctrlPr>
                                    <a:rPr lang="en-US" sz="1350" b="0" i="1" smtClean="0">
                                      <a:solidFill>
                                        <a:schemeClr val="accent2"/>
                                      </a:solidFill>
                                      <a:latin typeface="Cambria Math" panose="02040503050406030204" pitchFamily="18" charset="0"/>
                                    </a:rPr>
                                  </m:ctrlPr>
                                </m:sSubPr>
                                <m:e>
                                  <m:r>
                                    <a:rPr lang="en-US" sz="1350" b="0" i="1" smtClean="0">
                                      <a:solidFill>
                                        <a:schemeClr val="accent2"/>
                                      </a:solidFill>
                                      <a:latin typeface="Cambria Math" panose="02040503050406030204" pitchFamily="18" charset="0"/>
                                    </a:rPr>
                                    <m:t>𝑦</m:t>
                                  </m:r>
                                </m:e>
                                <m:sub>
                                  <m:r>
                                    <a:rPr lang="en-US" sz="1350" b="0" i="1" smtClean="0">
                                      <a:solidFill>
                                        <a:schemeClr val="accent2"/>
                                      </a:solidFill>
                                      <a:latin typeface="Cambria Math" panose="02040503050406030204" pitchFamily="18" charset="0"/>
                                    </a:rPr>
                                    <m:t>𝑖</m:t>
                                  </m:r>
                                </m:sub>
                              </m:sSub>
                              <m:r>
                                <a:rPr lang="en-US" sz="1350" i="1">
                                  <a:solidFill>
                                    <a:schemeClr val="accent2"/>
                                  </a:solidFill>
                                  <a:latin typeface="Cambria Math" panose="02040503050406030204" pitchFamily="18" charset="0"/>
                                </a:rPr>
                                <m:t>=0</m:t>
                              </m:r>
                            </m:e>
                          </m:eqArr>
                        </m:e>
                      </m:d>
                    </m:oMath>
                  </m:oMathPara>
                </a14:m>
                <a:endParaRPr lang="en-US" sz="1350" dirty="0">
                  <a:solidFill>
                    <a:schemeClr val="accent2"/>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78860" y="3132652"/>
                <a:ext cx="1503004" cy="463460"/>
              </a:xfrm>
              <a:prstGeom prst="rect">
                <a:avLst/>
              </a:prstGeom>
              <a:blipFill>
                <a:blip r:embed="rId6"/>
                <a:stretch>
                  <a:fillRect l="-55000" t="-232432" r="-833" b="-332432"/>
                </a:stretch>
              </a:blipFill>
            </p:spPr>
            <p:txBody>
              <a:bodyPr/>
              <a:lstStyle/>
              <a:p>
                <a:r>
                  <a:rPr lang="en-US">
                    <a:noFill/>
                  </a:rPr>
                  <a:t> </a:t>
                </a:r>
              </a:p>
            </p:txBody>
          </p:sp>
        </mc:Fallback>
      </mc:AlternateContent>
      <p:sp>
        <p:nvSpPr>
          <p:cNvPr id="12" name="Left Brace 11"/>
          <p:cNvSpPr/>
          <p:nvPr/>
        </p:nvSpPr>
        <p:spPr>
          <a:xfrm rot="16200000">
            <a:off x="6720540" y="2008030"/>
            <a:ext cx="304155" cy="1344528"/>
          </a:xfrm>
          <a:prstGeom prst="leftBrace">
            <a:avLst>
              <a:gd name="adj1" fmla="val 35034"/>
              <a:gd name="adj2" fmla="val 50000"/>
            </a:avLst>
          </a:prstGeom>
        </p:spPr>
        <p:style>
          <a:lnRef idx="2">
            <a:schemeClr val="accent2"/>
          </a:lnRef>
          <a:fillRef idx="0">
            <a:schemeClr val="accent2"/>
          </a:fillRef>
          <a:effectRef idx="1">
            <a:schemeClr val="accent2"/>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chemeClr val="accent2"/>
              </a:solidFill>
            </a:endParaRPr>
          </a:p>
        </p:txBody>
      </p:sp>
      <p:cxnSp>
        <p:nvCxnSpPr>
          <p:cNvPr id="13" name="Elbow Connector 12"/>
          <p:cNvCxnSpPr>
            <a:stCxn id="12" idx="1"/>
            <a:endCxn id="11" idx="1"/>
          </p:cNvCxnSpPr>
          <p:nvPr/>
        </p:nvCxnSpPr>
        <p:spPr>
          <a:xfrm rot="16200000" flipH="1">
            <a:off x="6759749" y="2945240"/>
            <a:ext cx="531979" cy="306242"/>
          </a:xfrm>
          <a:prstGeom prst="bentConnector2">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297516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10567</TotalTime>
  <Words>1846</Words>
  <Application>Microsoft Macintosh PowerPoint</Application>
  <PresentationFormat>On-screen Show (16:9)</PresentationFormat>
  <Paragraphs>290</Paragraphs>
  <Slides>37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Cambria Math</vt:lpstr>
      <vt:lpstr>Helvetica</vt:lpstr>
      <vt:lpstr>Helvetica Neue</vt:lpstr>
      <vt:lpstr>Wingdings</vt:lpstr>
      <vt:lpstr>Office Theme</vt:lpstr>
      <vt:lpstr>Model Learning, Validation, and Overfitting  June 11, 2020</vt:lpstr>
      <vt:lpstr>Model Learning</vt:lpstr>
      <vt:lpstr>PowerPoint Presentation</vt:lpstr>
      <vt:lpstr>Linear Regression Measure of Fit: Mean Squared Error</vt:lpstr>
      <vt:lpstr>Suppose the slope is known. What happens to the MSE as we move the intercept (b0)?</vt:lpstr>
      <vt:lpstr>What is the best choice of intercept (b0) for these data,  the one that minimizes the mean squared error?</vt:lpstr>
      <vt:lpstr>Logistic Regression Measure of Fit: </vt:lpstr>
      <vt:lpstr>Logistic Regression Measure of Fit: </vt:lpstr>
      <vt:lpstr>Logistic Regression Measure of Fit: </vt:lpstr>
      <vt:lpstr>Logistic Regression Measure of Fit: </vt:lpstr>
      <vt:lpstr>Logistic Regression Measure of Fit: </vt:lpstr>
      <vt:lpstr>Maximize the log-likelihood = minimize the “cross-entropy” loss</vt:lpstr>
      <vt:lpstr>Maximize the log-likelihood = minimize the “cross-entropy” loss</vt:lpstr>
      <vt:lpstr>How do we minimize the loss?</vt:lpstr>
      <vt:lpstr>Strategy: determine how small changes in parameters affect the loss</vt:lpstr>
      <vt:lpstr>Strategy: determine how small changes in parameters affect the loss</vt:lpstr>
      <vt:lpstr>Strategy: determine how small changes in parameters affect the loss</vt:lpstr>
      <vt:lpstr>Strategy: determine how small changes in parameters affect the loss</vt:lpstr>
      <vt:lpstr>Strategy: determine how small changes in parameters affect the loss</vt:lpstr>
      <vt:lpstr>Strategy: determine how small changes in parameters affect the loss</vt:lpstr>
      <vt:lpstr>Learning: find parameters that minimize the loss</vt:lpstr>
      <vt:lpstr>Learning: find parameters that minimize the loss</vt:lpstr>
      <vt:lpstr>Learning: find parameters that minimize the loss</vt:lpstr>
      <vt:lpstr>Learning: find parameters that minimize the loss</vt:lpstr>
      <vt:lpstr>Learning: find parameters that minimize the loss</vt:lpstr>
      <vt:lpstr>Learning: find parameters that minimize the loss</vt:lpstr>
      <vt:lpstr>Learning: find parameters that minimize the loss</vt:lpstr>
      <vt:lpstr>Overfitting</vt:lpstr>
      <vt:lpstr>We like flexible, non-linear decision boundaries…</vt:lpstr>
      <vt:lpstr>But some models can be too flexible.</vt:lpstr>
      <vt:lpstr>Overfitting</vt:lpstr>
      <vt:lpstr>Classic Example:  Increasing Polynomial Order</vt:lpstr>
      <vt:lpstr>With a flexible enough model, we can typically reach 100% accuracy on our training set</vt:lpstr>
      <vt:lpstr>PowerPoint Presentation</vt:lpstr>
      <vt:lpstr>Early Stopping</vt:lpstr>
      <vt:lpstr>Other Ways to Use the Validation Set</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295</cp:revision>
  <cp:lastPrinted>2018-06-22T18:27:38Z</cp:lastPrinted>
  <dcterms:created xsi:type="dcterms:W3CDTF">2018-06-03T14:52:22Z</dcterms:created>
  <dcterms:modified xsi:type="dcterms:W3CDTF">2021-05-03T01:10:33Z</dcterms:modified>
</cp:coreProperties>
</file>